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9" r:id="rId2"/>
    <p:sldId id="276" r:id="rId3"/>
    <p:sldId id="277" r:id="rId4"/>
    <p:sldId id="273" r:id="rId5"/>
    <p:sldId id="274" r:id="rId6"/>
    <p:sldId id="275" r:id="rId7"/>
    <p:sldId id="272" r:id="rId8"/>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FFFF99"/>
    <a:srgbClr val="333399"/>
    <a:srgbClr val="CCFF33"/>
    <a:srgbClr val="003300"/>
    <a:srgbClr val="000066"/>
    <a:srgbClr val="00009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86" d="100"/>
          <a:sy n="86" d="100"/>
        </p:scale>
        <p:origin x="306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216556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293409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4133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290771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113575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8905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24554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170625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167422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198885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29B5B3-6840-4DE5-B213-C484C6DB2FA3}" type="datetimeFigureOut">
              <a:rPr lang="en-US" smtClean="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1DEE4-12FC-4AF4-AA23-1BC1F37BBC6D}" type="slidenum">
              <a:rPr lang="en-US" smtClean="0"/>
              <a:t>‹#›</a:t>
            </a:fld>
            <a:endParaRPr lang="en-US" dirty="0"/>
          </a:p>
        </p:txBody>
      </p:sp>
    </p:spTree>
    <p:extLst>
      <p:ext uri="{BB962C8B-B14F-4D97-AF65-F5344CB8AC3E}">
        <p14:creationId xmlns:p14="http://schemas.microsoft.com/office/powerpoint/2010/main" val="373428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B29B5B3-6840-4DE5-B213-C484C6DB2FA3}" type="datetimeFigureOut">
              <a:rPr lang="en-US" smtClean="0"/>
              <a:t>5/2/2023</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4F1DEE4-12FC-4AF4-AA23-1BC1F37BBC6D}" type="slidenum">
              <a:rPr lang="en-US" smtClean="0"/>
              <a:t>‹#›</a:t>
            </a:fld>
            <a:endParaRPr lang="en-US" dirty="0"/>
          </a:p>
        </p:txBody>
      </p:sp>
    </p:spTree>
    <p:extLst>
      <p:ext uri="{BB962C8B-B14F-4D97-AF65-F5344CB8AC3E}">
        <p14:creationId xmlns:p14="http://schemas.microsoft.com/office/powerpoint/2010/main" val="4096874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pixabay.com/en/beach-sand-sea-sky-cloud-cloudy-219810/"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beach-sand-sea-sky-cloud-cloudy-219810/"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ravinia.org/Jobs#contact" TargetMode="External"/><Relationship Id="rId3" Type="http://schemas.openxmlformats.org/officeDocument/2006/relationships/hyperlink" Target="https://www.lakecountyil.gov/4640/Hospitality-Retail-Food-Service-Jobs" TargetMode="External"/><Relationship Id="rId7" Type="http://schemas.openxmlformats.org/officeDocument/2006/relationships/hyperlink" Target="https://www.lakecountyil.gov/4701/Education-Jobs" TargetMode="External"/><Relationship Id="rId12" Type="http://schemas.openxmlformats.org/officeDocument/2006/relationships/hyperlink" Target="https://www.ravinia.org/Jobs#admin" TargetMode="External"/><Relationship Id="rId2" Type="http://schemas.openxmlformats.org/officeDocument/2006/relationships/hyperlink" Target="https://www.lakecountyil.gov/4638/Construction-Manufacturing-Transportatio" TargetMode="External"/><Relationship Id="rId1" Type="http://schemas.openxmlformats.org/officeDocument/2006/relationships/slideLayout" Target="../slideLayouts/slideLayout7.xml"/><Relationship Id="rId6" Type="http://schemas.openxmlformats.org/officeDocument/2006/relationships/hyperlink" Target="https://www.lakecountyil.gov/4702/Government-Agency-Jobs" TargetMode="External"/><Relationship Id="rId11" Type="http://schemas.openxmlformats.org/officeDocument/2006/relationships/image" Target="../media/image13.jpeg"/><Relationship Id="rId5" Type="http://schemas.openxmlformats.org/officeDocument/2006/relationships/hyperlink" Target="https://www.lakecountyil.gov/4641/Other-Industry-Jobs" TargetMode="External"/><Relationship Id="rId15" Type="http://schemas.openxmlformats.org/officeDocument/2006/relationships/hyperlink" Target="https://www.ravinia.org/Jobs#profile" TargetMode="External"/><Relationship Id="rId10" Type="http://schemas.openxmlformats.org/officeDocument/2006/relationships/image" Target="../media/image12.jpeg"/><Relationship Id="rId4" Type="http://schemas.openxmlformats.org/officeDocument/2006/relationships/hyperlink" Target="https://www.lakecountyil.gov/4639/Healthcare-IT-Professional-Services" TargetMode="External"/><Relationship Id="rId9" Type="http://schemas.openxmlformats.org/officeDocument/2006/relationships/hyperlink" Target="https://www.ravinia.org/Jobs" TargetMode="External"/><Relationship Id="rId14" Type="http://schemas.openxmlformats.org/officeDocument/2006/relationships/hyperlink" Target="https://www.ravinia.org/Jobs#foo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ww.itcareerlab.org/"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hyperlink" Target="https://www.timeout.com/chicago/events-calendar/july-events-calendar" TargetMode="External"/><Relationship Id="rId3" Type="http://schemas.openxmlformats.org/officeDocument/2006/relationships/image" Target="../media/image20.png"/><Relationship Id="rId7" Type="http://schemas.openxmlformats.org/officeDocument/2006/relationships/image" Target="../media/image23.jpeg"/><Relationship Id="rId12" Type="http://schemas.openxmlformats.org/officeDocument/2006/relationships/hyperlink" Target="https://www.timeout.com/chicago/events-calendar/june-events-calendar" TargetMode="External"/><Relationship Id="rId2" Type="http://schemas.openxmlformats.org/officeDocument/2006/relationships/hyperlink" Target="https://www.lakecountyil.gov/2811/Resource-Library" TargetMode="External"/><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hyperlink" Target="https://www.timeout.com/chicago/events-calendar/may-events-calendar" TargetMode="External"/><Relationship Id="rId5" Type="http://schemas.openxmlformats.org/officeDocument/2006/relationships/image" Target="../media/image21.jpeg"/><Relationship Id="rId10" Type="http://schemas.openxmlformats.org/officeDocument/2006/relationships/hyperlink" Target="https://www.timeout.com/chicago/events-calendar/april-events-calendar?package_page=21007" TargetMode="External"/><Relationship Id="rId4" Type="http://schemas.openxmlformats.org/officeDocument/2006/relationships/hyperlink" Target="https://www.lakecountyil.gov/393/Calendars" TargetMode="External"/><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837473B0-CC2E-450A-ABE3-18F120FF3D39}">
                <a1611:picAttrSrcUrl xmlns:a1611="http://schemas.microsoft.com/office/drawing/2016/11/main" r:id="rId3"/>
              </a:ext>
            </a:extLst>
          </a:blip>
          <a:srcRect/>
          <a:stretch>
            <a:fillRect l="-51000" r="-51000"/>
          </a:stretch>
        </a:blip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5991C807-D525-4D86-8952-CB7648DC3FD8}"/>
              </a:ext>
            </a:extLst>
          </p:cNvPr>
          <p:cNvSpPr/>
          <p:nvPr/>
        </p:nvSpPr>
        <p:spPr>
          <a:xfrm>
            <a:off x="779021" y="1036997"/>
            <a:ext cx="5488021" cy="73358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08A922-7DCD-481E-8C40-4F8595E1E275}"/>
              </a:ext>
            </a:extLst>
          </p:cNvPr>
          <p:cNvSpPr/>
          <p:nvPr/>
        </p:nvSpPr>
        <p:spPr>
          <a:xfrm>
            <a:off x="747298" y="8331628"/>
            <a:ext cx="5577302" cy="325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E78F10E-EB92-42CB-9BE9-E262351939B4}"/>
              </a:ext>
            </a:extLst>
          </p:cNvPr>
          <p:cNvSpPr/>
          <p:nvPr/>
        </p:nvSpPr>
        <p:spPr>
          <a:xfrm>
            <a:off x="130367" y="66860"/>
            <a:ext cx="6544550" cy="83332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F3DA10-B3D1-49CE-8A1B-FA202406F783}"/>
              </a:ext>
            </a:extLst>
          </p:cNvPr>
          <p:cNvSpPr txBox="1"/>
          <p:nvPr/>
        </p:nvSpPr>
        <p:spPr>
          <a:xfrm>
            <a:off x="129115" y="90332"/>
            <a:ext cx="6199592" cy="646331"/>
          </a:xfrm>
          <a:prstGeom prst="rect">
            <a:avLst/>
          </a:prstGeom>
          <a:noFill/>
        </p:spPr>
        <p:txBody>
          <a:bodyPr wrap="square" rtlCol="0">
            <a:spAutoFit/>
          </a:bodyPr>
          <a:lstStyle/>
          <a:p>
            <a:pPr algn="ctr"/>
            <a:r>
              <a:rPr lang="en-US" b="1" dirty="0">
                <a:solidFill>
                  <a:schemeClr val="accent1">
                    <a:lumMod val="75000"/>
                  </a:schemeClr>
                </a:solidFill>
                <a:latin typeface="Times New Roman" panose="02020603050405020304" pitchFamily="18" charset="0"/>
                <a:cs typeface="Times New Roman" panose="02020603050405020304" pitchFamily="18" charset="0"/>
              </a:rPr>
              <a:t>TOWNSHIP HIGH SCHOOL DISTRICT 113</a:t>
            </a:r>
          </a:p>
          <a:p>
            <a:pPr algn="ctr"/>
            <a:r>
              <a:rPr lang="en-US" b="1" dirty="0">
                <a:solidFill>
                  <a:schemeClr val="accent1">
                    <a:lumMod val="75000"/>
                  </a:schemeClr>
                </a:solidFill>
                <a:latin typeface="Times New Roman" panose="02020603050405020304" pitchFamily="18" charset="0"/>
                <a:cs typeface="Times New Roman" panose="02020603050405020304" pitchFamily="18" charset="0"/>
              </a:rPr>
              <a:t>Adult Education Newsletter</a:t>
            </a:r>
          </a:p>
        </p:txBody>
      </p:sp>
      <p:pic>
        <p:nvPicPr>
          <p:cNvPr id="7" name="Picture 6" descr="Circle&#10;&#10;Description automatically generated">
            <a:extLst>
              <a:ext uri="{FF2B5EF4-FFF2-40B4-BE49-F238E27FC236}">
                <a16:creationId xmlns:a16="http://schemas.microsoft.com/office/drawing/2014/main" id="{EC1FA1FB-4D5B-4091-9202-9A29F04D064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240" y="75830"/>
            <a:ext cx="882894" cy="757918"/>
          </a:xfrm>
          <a:prstGeom prst="rect">
            <a:avLst/>
          </a:prstGeom>
        </p:spPr>
      </p:pic>
      <p:sp>
        <p:nvSpPr>
          <p:cNvPr id="18" name="TextBox 17">
            <a:extLst>
              <a:ext uri="{FF2B5EF4-FFF2-40B4-BE49-F238E27FC236}">
                <a16:creationId xmlns:a16="http://schemas.microsoft.com/office/drawing/2014/main" id="{9A067DB5-3DAE-40F9-8E17-68C1CCAB264E}"/>
              </a:ext>
            </a:extLst>
          </p:cNvPr>
          <p:cNvSpPr txBox="1"/>
          <p:nvPr/>
        </p:nvSpPr>
        <p:spPr>
          <a:xfrm>
            <a:off x="2953400" y="625867"/>
            <a:ext cx="113926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May 2023</a:t>
            </a:r>
          </a:p>
        </p:txBody>
      </p:sp>
      <p:sp>
        <p:nvSpPr>
          <p:cNvPr id="12" name="AutoShape 4" descr="See the source image">
            <a:extLst>
              <a:ext uri="{FF2B5EF4-FFF2-40B4-BE49-F238E27FC236}">
                <a16:creationId xmlns:a16="http://schemas.microsoft.com/office/drawing/2014/main" id="{1E32DE37-C014-4AE1-8DE9-A9DA5260BE56}"/>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Graphical user interface, website&#10;&#10;Description automatically generated">
            <a:extLst>
              <a:ext uri="{FF2B5EF4-FFF2-40B4-BE49-F238E27FC236}">
                <a16:creationId xmlns:a16="http://schemas.microsoft.com/office/drawing/2014/main" id="{2446B1A8-4CF5-4589-BF29-EDCB929346A0}"/>
              </a:ext>
            </a:extLst>
          </p:cNvPr>
          <p:cNvPicPr>
            <a:picLocks noChangeAspect="1"/>
          </p:cNvPicPr>
          <p:nvPr/>
        </p:nvPicPr>
        <p:blipFill rotWithShape="1">
          <a:blip r:embed="rId5">
            <a:extLst>
              <a:ext uri="{28A0092B-C50C-407E-A947-70E740481C1C}">
                <a14:useLocalDpi xmlns:a14="http://schemas.microsoft.com/office/drawing/2010/main" val="0"/>
              </a:ext>
            </a:extLst>
          </a:blip>
          <a:srcRect b="17232"/>
          <a:stretch/>
        </p:blipFill>
        <p:spPr>
          <a:xfrm>
            <a:off x="2315699" y="7263932"/>
            <a:ext cx="2386083" cy="746566"/>
          </a:xfrm>
          <a:prstGeom prst="rect">
            <a:avLst/>
          </a:prstGeom>
        </p:spPr>
      </p:pic>
      <p:pic>
        <p:nvPicPr>
          <p:cNvPr id="1026" name="Picture 2" descr="See the source image">
            <a:extLst>
              <a:ext uri="{FF2B5EF4-FFF2-40B4-BE49-F238E27FC236}">
                <a16:creationId xmlns:a16="http://schemas.microsoft.com/office/drawing/2014/main" id="{317209B5-8355-49A0-BED2-F5876282519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9154" y="75829"/>
            <a:ext cx="897015" cy="833877"/>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40">
            <a:extLst>
              <a:ext uri="{FF2B5EF4-FFF2-40B4-BE49-F238E27FC236}">
                <a16:creationId xmlns:a16="http://schemas.microsoft.com/office/drawing/2014/main" id="{F45F9EF6-DBCB-48B4-5EE9-321B59A6B44F}"/>
              </a:ext>
            </a:extLst>
          </p:cNvPr>
          <p:cNvSpPr>
            <a:spLocks noChangeAspect="1" noChangeArrowheads="1"/>
          </p:cNvSpPr>
          <p:nvPr/>
        </p:nvSpPr>
        <p:spPr bwMode="auto">
          <a:xfrm>
            <a:off x="3429000" y="457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2F1720B3-F289-467E-868D-51FA7BB093E0}"/>
              </a:ext>
            </a:extLst>
          </p:cNvPr>
          <p:cNvGrpSpPr/>
          <p:nvPr/>
        </p:nvGrpSpPr>
        <p:grpSpPr>
          <a:xfrm>
            <a:off x="435550" y="3069968"/>
            <a:ext cx="1166061" cy="1382853"/>
            <a:chOff x="4366085" y="6231133"/>
            <a:chExt cx="1371211" cy="1477707"/>
          </a:xfrm>
        </p:grpSpPr>
        <p:pic>
          <p:nvPicPr>
            <p:cNvPr id="41" name="Picture 20">
              <a:extLst>
                <a:ext uri="{FF2B5EF4-FFF2-40B4-BE49-F238E27FC236}">
                  <a16:creationId xmlns:a16="http://schemas.microsoft.com/office/drawing/2014/main" id="{C1AB49D9-45B8-4EAF-9538-93AB392D02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5892" y="6231133"/>
              <a:ext cx="1281404" cy="14777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DE35B19E-9659-4C7B-A17D-6F157A819E36}"/>
                </a:ext>
              </a:extLst>
            </p:cNvPr>
            <p:cNvSpPr txBox="1"/>
            <p:nvPr/>
          </p:nvSpPr>
          <p:spPr>
            <a:xfrm>
              <a:off x="4366085" y="6605519"/>
              <a:ext cx="976604" cy="878673"/>
            </a:xfrm>
            <a:prstGeom prst="rect">
              <a:avLst/>
            </a:prstGeom>
            <a:noFill/>
          </p:spPr>
          <p:txBody>
            <a:bodyPr wrap="square" rtlCol="0">
              <a:spAutoFit/>
            </a:bodyPr>
            <a:lstStyle/>
            <a:p>
              <a:pPr algn="ctr"/>
              <a:r>
                <a:rPr lang="en-US" sz="1000" dirty="0">
                  <a:solidFill>
                    <a:schemeClr val="bg1"/>
                  </a:solidFill>
                  <a:latin typeface="Aharoni" panose="02010803020104030203" pitchFamily="2" charset="-79"/>
                  <a:cs typeface="Aharoni" panose="02010803020104030203" pitchFamily="2" charset="-79"/>
                </a:rPr>
                <a:t>ALL</a:t>
              </a:r>
            </a:p>
            <a:p>
              <a:pPr algn="ctr"/>
              <a:r>
                <a:rPr lang="en-US" sz="1000" dirty="0">
                  <a:solidFill>
                    <a:schemeClr val="bg1"/>
                  </a:solidFill>
                  <a:latin typeface="Aharoni" panose="02010803020104030203" pitchFamily="2" charset="-79"/>
                  <a:cs typeface="Aharoni" panose="02010803020104030203" pitchFamily="2" charset="-79"/>
                </a:rPr>
                <a:t>Levels of English</a:t>
              </a:r>
            </a:p>
            <a:p>
              <a:pPr algn="ctr"/>
              <a:r>
                <a:rPr lang="en-US" sz="1000" dirty="0">
                  <a:solidFill>
                    <a:schemeClr val="bg1"/>
                  </a:solidFill>
                  <a:latin typeface="Aharoni" panose="02010803020104030203" pitchFamily="2" charset="-79"/>
                  <a:cs typeface="Aharoni" panose="02010803020104030203" pitchFamily="2" charset="-79"/>
                </a:rPr>
                <a:t>Language</a:t>
              </a:r>
            </a:p>
            <a:p>
              <a:pPr algn="ctr"/>
              <a:r>
                <a:rPr lang="en-US" sz="1000" dirty="0">
                  <a:solidFill>
                    <a:schemeClr val="bg1"/>
                  </a:solidFill>
                  <a:latin typeface="Aharoni" panose="02010803020104030203" pitchFamily="2" charset="-79"/>
                  <a:cs typeface="Aharoni" panose="02010803020104030203" pitchFamily="2" charset="-79"/>
                </a:rPr>
                <a:t>Classes</a:t>
              </a:r>
            </a:p>
          </p:txBody>
        </p:sp>
      </p:grpSp>
      <p:grpSp>
        <p:nvGrpSpPr>
          <p:cNvPr id="3" name="Group 2">
            <a:extLst>
              <a:ext uri="{FF2B5EF4-FFF2-40B4-BE49-F238E27FC236}">
                <a16:creationId xmlns:a16="http://schemas.microsoft.com/office/drawing/2014/main" id="{EE889D00-2691-499C-9604-47AAD722FFAE}"/>
              </a:ext>
            </a:extLst>
          </p:cNvPr>
          <p:cNvGrpSpPr/>
          <p:nvPr/>
        </p:nvGrpSpPr>
        <p:grpSpPr>
          <a:xfrm>
            <a:off x="2709217" y="4975934"/>
            <a:ext cx="1464676" cy="1044447"/>
            <a:chOff x="5115078" y="4481636"/>
            <a:chExt cx="1484535" cy="1041437"/>
          </a:xfrm>
        </p:grpSpPr>
        <p:pic>
          <p:nvPicPr>
            <p:cNvPr id="43" name="Picture 24">
              <a:extLst>
                <a:ext uri="{FF2B5EF4-FFF2-40B4-BE49-F238E27FC236}">
                  <a16:creationId xmlns:a16="http://schemas.microsoft.com/office/drawing/2014/main" id="{1C7D13CF-053A-4C9B-933B-EBCF9A094F3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4447"/>
            <a:stretch/>
          </p:blipFill>
          <p:spPr bwMode="auto">
            <a:xfrm>
              <a:off x="5115078" y="4507411"/>
              <a:ext cx="1484535" cy="1015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4" name="Rectangle: Rounded Corners 43">
              <a:extLst>
                <a:ext uri="{FF2B5EF4-FFF2-40B4-BE49-F238E27FC236}">
                  <a16:creationId xmlns:a16="http://schemas.microsoft.com/office/drawing/2014/main" id="{30BDF0EB-508C-43B7-BD19-DC5916B46857}"/>
                </a:ext>
              </a:extLst>
            </p:cNvPr>
            <p:cNvSpPr/>
            <p:nvPr/>
          </p:nvSpPr>
          <p:spPr>
            <a:xfrm>
              <a:off x="5115078" y="4481636"/>
              <a:ext cx="717439" cy="1807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4C71BB3B-4377-4C99-A533-70CC8C9E031F}"/>
                </a:ext>
              </a:extLst>
            </p:cNvPr>
            <p:cNvSpPr/>
            <p:nvPr/>
          </p:nvSpPr>
          <p:spPr>
            <a:xfrm>
              <a:off x="5844438" y="4483716"/>
              <a:ext cx="740624" cy="2044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Picture 22">
            <a:extLst>
              <a:ext uri="{FF2B5EF4-FFF2-40B4-BE49-F238E27FC236}">
                <a16:creationId xmlns:a16="http://schemas.microsoft.com/office/drawing/2014/main" id="{CDB96ED8-E08B-4F1C-B315-01A721857D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921" y="4952463"/>
            <a:ext cx="1294801" cy="9978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3737A740-6CFA-4EC4-BBC3-658E00BF9228}"/>
              </a:ext>
            </a:extLst>
          </p:cNvPr>
          <p:cNvGrpSpPr/>
          <p:nvPr/>
        </p:nvGrpSpPr>
        <p:grpSpPr>
          <a:xfrm>
            <a:off x="5009019" y="4982518"/>
            <a:ext cx="1464676" cy="1099003"/>
            <a:chOff x="5178096" y="6861313"/>
            <a:chExt cx="1464676" cy="1144341"/>
          </a:xfrm>
        </p:grpSpPr>
        <p:pic>
          <p:nvPicPr>
            <p:cNvPr id="48" name="Picture 26">
              <a:extLst>
                <a:ext uri="{FF2B5EF4-FFF2-40B4-BE49-F238E27FC236}">
                  <a16:creationId xmlns:a16="http://schemas.microsoft.com/office/drawing/2014/main" id="{DD5872FC-6A72-4CB9-8B6C-70927DF0CA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8096" y="6861313"/>
              <a:ext cx="1464676" cy="1144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BBB482CD-61DD-40E5-B6FC-BA9BE02DD1FB}"/>
                </a:ext>
              </a:extLst>
            </p:cNvPr>
            <p:cNvSpPr txBox="1"/>
            <p:nvPr/>
          </p:nvSpPr>
          <p:spPr>
            <a:xfrm>
              <a:off x="5222106" y="6881459"/>
              <a:ext cx="1401285" cy="264391"/>
            </a:xfrm>
            <a:prstGeom prst="rect">
              <a:avLst/>
            </a:prstGeom>
            <a:noFill/>
          </p:spPr>
          <p:txBody>
            <a:bodyPr wrap="square" rtlCol="0">
              <a:spAutoFit/>
            </a:bodyPr>
            <a:lstStyle/>
            <a:p>
              <a:r>
                <a:rPr lang="en-US" sz="1050" b="1" dirty="0"/>
                <a:t>Advanced Level</a:t>
              </a:r>
            </a:p>
          </p:txBody>
        </p:sp>
      </p:grpSp>
      <p:sp>
        <p:nvSpPr>
          <p:cNvPr id="10" name="TextBox 9">
            <a:extLst>
              <a:ext uri="{FF2B5EF4-FFF2-40B4-BE49-F238E27FC236}">
                <a16:creationId xmlns:a16="http://schemas.microsoft.com/office/drawing/2014/main" id="{5E10898F-9E5E-4F66-97A4-4E592268544F}"/>
              </a:ext>
            </a:extLst>
          </p:cNvPr>
          <p:cNvSpPr txBox="1"/>
          <p:nvPr/>
        </p:nvSpPr>
        <p:spPr>
          <a:xfrm>
            <a:off x="779022" y="1160111"/>
            <a:ext cx="5488020" cy="461665"/>
          </a:xfrm>
          <a:prstGeom prst="rect">
            <a:avLst/>
          </a:prstGeom>
          <a:noFill/>
        </p:spPr>
        <p:txBody>
          <a:bodyPr wrap="square" rtlCol="0">
            <a:spAutoFit/>
          </a:bodyPr>
          <a:lstStyle/>
          <a:p>
            <a:pPr algn="ctr"/>
            <a:r>
              <a:rPr lang="en-US" sz="2400" dirty="0">
                <a:latin typeface="Aharoni" panose="02010803020104030203" pitchFamily="2" charset="-79"/>
                <a:cs typeface="Aharoni" panose="02010803020104030203" pitchFamily="2" charset="-79"/>
              </a:rPr>
              <a:t>Let’s Plan For The Next School Year!</a:t>
            </a:r>
          </a:p>
        </p:txBody>
      </p:sp>
      <p:sp>
        <p:nvSpPr>
          <p:cNvPr id="51" name="TextBox 50">
            <a:extLst>
              <a:ext uri="{FF2B5EF4-FFF2-40B4-BE49-F238E27FC236}">
                <a16:creationId xmlns:a16="http://schemas.microsoft.com/office/drawing/2014/main" id="{E5661286-E952-4ADC-84E6-A59B2A7C9F90}"/>
              </a:ext>
            </a:extLst>
          </p:cNvPr>
          <p:cNvSpPr txBox="1"/>
          <p:nvPr/>
        </p:nvSpPr>
        <p:spPr>
          <a:xfrm>
            <a:off x="343532" y="1940559"/>
            <a:ext cx="6252675" cy="872034"/>
          </a:xfrm>
          <a:prstGeom prst="rect">
            <a:avLst/>
          </a:prstGeom>
          <a:noFill/>
        </p:spPr>
        <p:txBody>
          <a:bodyPr wrap="square">
            <a:spAutoFit/>
          </a:bodyPr>
          <a:lstStyle/>
          <a:p>
            <a:pPr algn="ctr">
              <a:lnSpc>
                <a:spcPct val="150000"/>
              </a:lnSpc>
            </a:pPr>
            <a:r>
              <a:rPr lang="en-US" b="1" dirty="0">
                <a:latin typeface="Arial" panose="020B0604020202020204" pitchFamily="34" charset="0"/>
                <a:cs typeface="Arial" panose="020B0604020202020204" pitchFamily="34" charset="0"/>
              </a:rPr>
              <a:t>Starting in July 2023 you may choose from the following               Classes!</a:t>
            </a:r>
          </a:p>
        </p:txBody>
      </p:sp>
      <p:sp>
        <p:nvSpPr>
          <p:cNvPr id="14" name="TextBox 13">
            <a:extLst>
              <a:ext uri="{FF2B5EF4-FFF2-40B4-BE49-F238E27FC236}">
                <a16:creationId xmlns:a16="http://schemas.microsoft.com/office/drawing/2014/main" id="{40A037A4-787D-4A86-9758-95F1A56EF59F}"/>
              </a:ext>
            </a:extLst>
          </p:cNvPr>
          <p:cNvSpPr txBox="1"/>
          <p:nvPr/>
        </p:nvSpPr>
        <p:spPr>
          <a:xfrm rot="21151928">
            <a:off x="3031524" y="2329433"/>
            <a:ext cx="1247085" cy="523220"/>
          </a:xfrm>
          <a:prstGeom prst="rect">
            <a:avLst/>
          </a:prstGeom>
          <a:noFill/>
        </p:spPr>
        <p:txBody>
          <a:bodyPr wrap="square" rtlCol="0">
            <a:spAutoFit/>
          </a:bodyPr>
          <a:lstStyle/>
          <a:p>
            <a:r>
              <a:rPr lang="en-US" sz="2800" dirty="0">
                <a:solidFill>
                  <a:schemeClr val="accent6"/>
                </a:solidFill>
                <a:latin typeface="Aharoni" panose="02010803020104030203" pitchFamily="2" charset="-79"/>
                <a:cs typeface="Aharoni" panose="02010803020104030203" pitchFamily="2" charset="-79"/>
              </a:rPr>
              <a:t>FREE</a:t>
            </a:r>
          </a:p>
        </p:txBody>
      </p:sp>
      <p:sp>
        <p:nvSpPr>
          <p:cNvPr id="16" name="TextBox 15">
            <a:extLst>
              <a:ext uri="{FF2B5EF4-FFF2-40B4-BE49-F238E27FC236}">
                <a16:creationId xmlns:a16="http://schemas.microsoft.com/office/drawing/2014/main" id="{EC228F69-E90A-4521-8D32-4855E8CAB5BB}"/>
              </a:ext>
            </a:extLst>
          </p:cNvPr>
          <p:cNvSpPr txBox="1"/>
          <p:nvPr/>
        </p:nvSpPr>
        <p:spPr>
          <a:xfrm>
            <a:off x="1964857" y="3475800"/>
            <a:ext cx="460710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All levels of English Language Classes!</a:t>
            </a:r>
          </a:p>
        </p:txBody>
      </p:sp>
      <p:sp>
        <p:nvSpPr>
          <p:cNvPr id="54" name="TextBox 53">
            <a:extLst>
              <a:ext uri="{FF2B5EF4-FFF2-40B4-BE49-F238E27FC236}">
                <a16:creationId xmlns:a16="http://schemas.microsoft.com/office/drawing/2014/main" id="{6E3EDA0A-2D64-4732-A5D1-8A796922A59F}"/>
              </a:ext>
            </a:extLst>
          </p:cNvPr>
          <p:cNvSpPr txBox="1"/>
          <p:nvPr/>
        </p:nvSpPr>
        <p:spPr>
          <a:xfrm>
            <a:off x="437745" y="6235003"/>
            <a:ext cx="1543531"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Citizenship Classes!</a:t>
            </a:r>
          </a:p>
        </p:txBody>
      </p:sp>
      <p:sp>
        <p:nvSpPr>
          <p:cNvPr id="56" name="TextBox 55">
            <a:extLst>
              <a:ext uri="{FF2B5EF4-FFF2-40B4-BE49-F238E27FC236}">
                <a16:creationId xmlns:a16="http://schemas.microsoft.com/office/drawing/2014/main" id="{F938F0AF-28F4-43F9-BD5D-023C57F3457D}"/>
              </a:ext>
            </a:extLst>
          </p:cNvPr>
          <p:cNvSpPr txBox="1"/>
          <p:nvPr/>
        </p:nvSpPr>
        <p:spPr>
          <a:xfrm>
            <a:off x="2272467" y="6267581"/>
            <a:ext cx="2418334"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GED Preparation Classes!</a:t>
            </a:r>
          </a:p>
        </p:txBody>
      </p:sp>
      <p:sp>
        <p:nvSpPr>
          <p:cNvPr id="57" name="TextBox 56">
            <a:extLst>
              <a:ext uri="{FF2B5EF4-FFF2-40B4-BE49-F238E27FC236}">
                <a16:creationId xmlns:a16="http://schemas.microsoft.com/office/drawing/2014/main" id="{34BDA439-C0B6-4060-9CE4-DD0E1E921DD6}"/>
              </a:ext>
            </a:extLst>
          </p:cNvPr>
          <p:cNvSpPr txBox="1"/>
          <p:nvPr/>
        </p:nvSpPr>
        <p:spPr>
          <a:xfrm>
            <a:off x="5154038" y="6334358"/>
            <a:ext cx="146467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Book Clubs!</a:t>
            </a:r>
          </a:p>
        </p:txBody>
      </p:sp>
      <p:sp>
        <p:nvSpPr>
          <p:cNvPr id="59" name="TextBox 58">
            <a:extLst>
              <a:ext uri="{FF2B5EF4-FFF2-40B4-BE49-F238E27FC236}">
                <a16:creationId xmlns:a16="http://schemas.microsoft.com/office/drawing/2014/main" id="{3B645267-A373-497F-B018-29A2EA335C3D}"/>
              </a:ext>
            </a:extLst>
          </p:cNvPr>
          <p:cNvSpPr txBox="1"/>
          <p:nvPr/>
        </p:nvSpPr>
        <p:spPr>
          <a:xfrm>
            <a:off x="1717494" y="3783410"/>
            <a:ext cx="4607106" cy="584775"/>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Including conversation &amp; pronunciation,</a:t>
            </a:r>
          </a:p>
          <a:p>
            <a:pPr algn="ctr"/>
            <a:r>
              <a:rPr lang="en-US" sz="1600" b="1" dirty="0">
                <a:solidFill>
                  <a:srgbClr val="FF0000"/>
                </a:solidFill>
                <a:latin typeface="Arial" panose="020B0604020202020204" pitchFamily="34" charset="0"/>
                <a:cs typeface="Arial" panose="020B0604020202020204" pitchFamily="34" charset="0"/>
              </a:rPr>
              <a:t>grammar, and writing!</a:t>
            </a:r>
          </a:p>
        </p:txBody>
      </p:sp>
      <p:sp>
        <p:nvSpPr>
          <p:cNvPr id="19" name="Star: 5 Points 18">
            <a:extLst>
              <a:ext uri="{FF2B5EF4-FFF2-40B4-BE49-F238E27FC236}">
                <a16:creationId xmlns:a16="http://schemas.microsoft.com/office/drawing/2014/main" id="{F380BD3E-3FC0-4569-B346-3227F4C13B3B}"/>
              </a:ext>
            </a:extLst>
          </p:cNvPr>
          <p:cNvSpPr/>
          <p:nvPr/>
        </p:nvSpPr>
        <p:spPr>
          <a:xfrm>
            <a:off x="1699937" y="3488480"/>
            <a:ext cx="304800" cy="295055"/>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 name="Star: 5 Points 60">
            <a:extLst>
              <a:ext uri="{FF2B5EF4-FFF2-40B4-BE49-F238E27FC236}">
                <a16:creationId xmlns:a16="http://schemas.microsoft.com/office/drawing/2014/main" id="{BF55CC27-4824-48AE-B557-15484EC99641}"/>
              </a:ext>
            </a:extLst>
          </p:cNvPr>
          <p:cNvSpPr/>
          <p:nvPr/>
        </p:nvSpPr>
        <p:spPr>
          <a:xfrm>
            <a:off x="353985" y="6309225"/>
            <a:ext cx="304800" cy="295055"/>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7EDD74F7-554E-476F-9441-5CE0E4C9A231}"/>
              </a:ext>
            </a:extLst>
          </p:cNvPr>
          <p:cNvSpPr/>
          <p:nvPr/>
        </p:nvSpPr>
        <p:spPr>
          <a:xfrm>
            <a:off x="2317894" y="6287264"/>
            <a:ext cx="304800" cy="295055"/>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8139D949-FE63-4C90-8596-C81B8295B3C3}"/>
              </a:ext>
            </a:extLst>
          </p:cNvPr>
          <p:cNvSpPr/>
          <p:nvPr/>
        </p:nvSpPr>
        <p:spPr>
          <a:xfrm>
            <a:off x="4881671" y="6338822"/>
            <a:ext cx="304800" cy="295055"/>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64E2C4F4-5A57-45E7-BC02-30A12D3159CE}"/>
              </a:ext>
            </a:extLst>
          </p:cNvPr>
          <p:cNvSpPr txBox="1"/>
          <p:nvPr/>
        </p:nvSpPr>
        <p:spPr>
          <a:xfrm>
            <a:off x="285390" y="8110517"/>
            <a:ext cx="6321270"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Classes will be In-Person, Online and</a:t>
            </a:r>
          </a:p>
          <a:p>
            <a:pPr algn="ctr"/>
            <a:r>
              <a:rPr lang="en-US" b="1" dirty="0">
                <a:latin typeface="Arial" panose="020B0604020202020204" pitchFamily="34" charset="0"/>
                <a:cs typeface="Arial" panose="020B0604020202020204" pitchFamily="34" charset="0"/>
              </a:rPr>
              <a:t>Combined!</a:t>
            </a:r>
          </a:p>
        </p:txBody>
      </p:sp>
      <p:sp>
        <p:nvSpPr>
          <p:cNvPr id="52" name="Rectangle 51">
            <a:extLst>
              <a:ext uri="{FF2B5EF4-FFF2-40B4-BE49-F238E27FC236}">
                <a16:creationId xmlns:a16="http://schemas.microsoft.com/office/drawing/2014/main" id="{1EA583E4-96FD-45CC-B6DB-D6F3F7CF4C7A}"/>
              </a:ext>
            </a:extLst>
          </p:cNvPr>
          <p:cNvSpPr/>
          <p:nvPr/>
        </p:nvSpPr>
        <p:spPr>
          <a:xfrm>
            <a:off x="353985" y="7020448"/>
            <a:ext cx="6234504" cy="834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6350">
                <a:solidFill>
                  <a:schemeClr val="tx1"/>
                </a:solidFill>
              </a:ln>
            </a:endParaRPr>
          </a:p>
        </p:txBody>
      </p:sp>
      <p:sp>
        <p:nvSpPr>
          <p:cNvPr id="71" name="Rectangle 70">
            <a:extLst>
              <a:ext uri="{FF2B5EF4-FFF2-40B4-BE49-F238E27FC236}">
                <a16:creationId xmlns:a16="http://schemas.microsoft.com/office/drawing/2014/main" id="{F06E5421-5437-42F0-9157-646A2A76CD2D}"/>
              </a:ext>
            </a:extLst>
          </p:cNvPr>
          <p:cNvSpPr/>
          <p:nvPr/>
        </p:nvSpPr>
        <p:spPr>
          <a:xfrm>
            <a:off x="285390" y="8849060"/>
            <a:ext cx="6234504" cy="834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6350">
                <a:solidFill>
                  <a:schemeClr val="tx1"/>
                </a:solidFill>
              </a:ln>
            </a:endParaRPr>
          </a:p>
        </p:txBody>
      </p:sp>
    </p:spTree>
    <p:extLst>
      <p:ext uri="{BB962C8B-B14F-4D97-AF65-F5344CB8AC3E}">
        <p14:creationId xmlns:p14="http://schemas.microsoft.com/office/powerpoint/2010/main" val="60777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l="-51000" r="-51000"/>
          </a:stretch>
        </a:blip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5991C807-D525-4D86-8952-CB7648DC3FD8}"/>
              </a:ext>
            </a:extLst>
          </p:cNvPr>
          <p:cNvSpPr/>
          <p:nvPr/>
        </p:nvSpPr>
        <p:spPr>
          <a:xfrm>
            <a:off x="2088136" y="112957"/>
            <a:ext cx="2772383" cy="82621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08A922-7DCD-481E-8C40-4F8595E1E275}"/>
              </a:ext>
            </a:extLst>
          </p:cNvPr>
          <p:cNvSpPr/>
          <p:nvPr/>
        </p:nvSpPr>
        <p:spPr>
          <a:xfrm>
            <a:off x="747298" y="8331628"/>
            <a:ext cx="5577302" cy="325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4" descr="See the source image">
            <a:extLst>
              <a:ext uri="{FF2B5EF4-FFF2-40B4-BE49-F238E27FC236}">
                <a16:creationId xmlns:a16="http://schemas.microsoft.com/office/drawing/2014/main" id="{1E32DE37-C014-4AE1-8DE9-A9DA5260BE56}"/>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C41133C6-2955-8561-C27A-EE66EC0BC994}"/>
              </a:ext>
            </a:extLst>
          </p:cNvPr>
          <p:cNvPicPr>
            <a:picLocks noChangeAspect="1"/>
          </p:cNvPicPr>
          <p:nvPr/>
        </p:nvPicPr>
        <p:blipFill rotWithShape="1">
          <a:blip r:embed="rId4"/>
          <a:srcRect l="29855" t="1281" r="30145" b="2054"/>
          <a:stretch/>
        </p:blipFill>
        <p:spPr>
          <a:xfrm>
            <a:off x="341835" y="1058545"/>
            <a:ext cx="6264986" cy="7750010"/>
          </a:xfrm>
          <a:prstGeom prst="rect">
            <a:avLst/>
          </a:prstGeom>
        </p:spPr>
      </p:pic>
      <p:sp>
        <p:nvSpPr>
          <p:cNvPr id="33" name="AutoShape 40">
            <a:extLst>
              <a:ext uri="{FF2B5EF4-FFF2-40B4-BE49-F238E27FC236}">
                <a16:creationId xmlns:a16="http://schemas.microsoft.com/office/drawing/2014/main" id="{F45F9EF6-DBCB-48B4-5EE9-321B59A6B44F}"/>
              </a:ext>
            </a:extLst>
          </p:cNvPr>
          <p:cNvSpPr>
            <a:spLocks noChangeAspect="1" noChangeArrowheads="1"/>
          </p:cNvSpPr>
          <p:nvPr/>
        </p:nvSpPr>
        <p:spPr bwMode="auto">
          <a:xfrm>
            <a:off x="3429000" y="457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 name="Picture 4" descr="[PAST EVENT] Virginia Collaborative Early Childhood Birth to Five ...">
            <a:extLst>
              <a:ext uri="{FF2B5EF4-FFF2-40B4-BE49-F238E27FC236}">
                <a16:creationId xmlns:a16="http://schemas.microsoft.com/office/drawing/2014/main" id="{F65AE3C6-842E-4E61-A6AB-CD85E700E2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444" y="276839"/>
            <a:ext cx="1605776" cy="62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71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alpha val="40000"/>
          </a:srgb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C26CDD-D977-47F5-99C2-8FC4CCFB038F}"/>
              </a:ext>
            </a:extLst>
          </p:cNvPr>
          <p:cNvSpPr txBox="1"/>
          <p:nvPr/>
        </p:nvSpPr>
        <p:spPr>
          <a:xfrm>
            <a:off x="539886" y="2539058"/>
            <a:ext cx="6128426" cy="3108543"/>
          </a:xfrm>
          <a:prstGeom prst="rect">
            <a:avLst/>
          </a:prstGeom>
          <a:noFill/>
        </p:spPr>
        <p:txBody>
          <a:bodyPr wrap="square">
            <a:spAutoFit/>
          </a:bodyPr>
          <a:lstStyle/>
          <a:p>
            <a:r>
              <a:rPr lang="en-US" sz="1400" dirty="0">
                <a:solidFill>
                  <a:srgbClr val="1155CC"/>
                </a:solidFill>
                <a:effectLst/>
                <a:hlinkClick r:id="rId2"/>
              </a:rPr>
              <a:t>Construction, Manufacturing, Transportation, Distribution &amp; Logistics Jobs | Lake County, IL (lakecountyil.gov)</a:t>
            </a:r>
            <a:br>
              <a:rPr lang="en-US" sz="1400" dirty="0"/>
            </a:br>
            <a:endParaRPr lang="en-US" sz="1400" dirty="0"/>
          </a:p>
          <a:p>
            <a:r>
              <a:rPr lang="en-US" sz="1400" dirty="0">
                <a:solidFill>
                  <a:srgbClr val="1155CC"/>
                </a:solidFill>
                <a:effectLst/>
                <a:hlinkClick r:id="rId3"/>
              </a:rPr>
              <a:t>Hospitality, Retail &amp; Food Service Jobs | Lake County, IL (lakecountyil.gov)</a:t>
            </a:r>
            <a:endParaRPr lang="en-US" sz="1400" dirty="0">
              <a:solidFill>
                <a:srgbClr val="1155CC"/>
              </a:solidFill>
              <a:effectLst/>
            </a:endParaRPr>
          </a:p>
          <a:p>
            <a:br>
              <a:rPr lang="en-US" sz="1400" dirty="0"/>
            </a:br>
            <a:r>
              <a:rPr lang="en-US" sz="1400" dirty="0">
                <a:solidFill>
                  <a:srgbClr val="1155CC"/>
                </a:solidFill>
                <a:effectLst/>
                <a:hlinkClick r:id="rId4"/>
              </a:rPr>
              <a:t>Healthcare, Information Technology &amp; Professional Service Jobs | Lake County, IL (lakecountyil.gov)</a:t>
            </a:r>
            <a:br>
              <a:rPr lang="en-US" sz="1400" dirty="0"/>
            </a:br>
            <a:endParaRPr lang="en-US" sz="1400" dirty="0"/>
          </a:p>
          <a:p>
            <a:r>
              <a:rPr lang="en-US" sz="1400" dirty="0">
                <a:solidFill>
                  <a:srgbClr val="1155CC"/>
                </a:solidFill>
                <a:effectLst/>
                <a:hlinkClick r:id="rId5"/>
              </a:rPr>
              <a:t>Other Industry Jobs | Lake County, IL (lakecountyil.gov)</a:t>
            </a:r>
            <a:br>
              <a:rPr lang="en-US" sz="1400" dirty="0"/>
            </a:br>
            <a:endParaRPr lang="en-US" sz="1400" dirty="0"/>
          </a:p>
          <a:p>
            <a:r>
              <a:rPr lang="en-US" sz="1400" dirty="0">
                <a:solidFill>
                  <a:srgbClr val="1155CC"/>
                </a:solidFill>
                <a:effectLst/>
                <a:hlinkClick r:id="rId6"/>
              </a:rPr>
              <a:t>Government Agency Jobs | Lake County, IL (lakecountyil.gov)</a:t>
            </a:r>
            <a:br>
              <a:rPr lang="en-US" sz="1400" dirty="0"/>
            </a:br>
            <a:endParaRPr lang="en-US" sz="1400" dirty="0"/>
          </a:p>
          <a:p>
            <a:r>
              <a:rPr lang="en-US" sz="1400" dirty="0">
                <a:solidFill>
                  <a:srgbClr val="1155CC"/>
                </a:solidFill>
                <a:effectLst/>
                <a:hlinkClick r:id="rId7"/>
              </a:rPr>
              <a:t>Education Jobs | Lake County, IL (lakecountyil.gov)</a:t>
            </a:r>
            <a:br>
              <a:rPr lang="en-US" sz="1400" dirty="0"/>
            </a:br>
            <a:endParaRPr lang="en-US" sz="1400" dirty="0"/>
          </a:p>
        </p:txBody>
      </p:sp>
      <p:pic>
        <p:nvPicPr>
          <p:cNvPr id="3074" name="Picture 2" descr="Job Center of Lake County | Lake County, IL">
            <a:extLst>
              <a:ext uri="{FF2B5EF4-FFF2-40B4-BE49-F238E27FC236}">
                <a16:creationId xmlns:a16="http://schemas.microsoft.com/office/drawing/2014/main" id="{A668C21B-03FF-455B-AF7A-1EE7B375D3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204" y="268117"/>
            <a:ext cx="5729592" cy="11074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407FDF5-0F5C-4AC2-8182-5FFDA5A9D6B0}"/>
              </a:ext>
            </a:extLst>
          </p:cNvPr>
          <p:cNvSpPr txBox="1"/>
          <p:nvPr/>
        </p:nvSpPr>
        <p:spPr>
          <a:xfrm>
            <a:off x="1536972" y="7427319"/>
            <a:ext cx="4134254" cy="523220"/>
          </a:xfrm>
          <a:prstGeom prst="rect">
            <a:avLst/>
          </a:prstGeom>
          <a:noFill/>
        </p:spPr>
        <p:txBody>
          <a:bodyPr wrap="square">
            <a:spAutoFit/>
          </a:bodyPr>
          <a:lstStyle/>
          <a:p>
            <a:br>
              <a:rPr lang="en-US" sz="1400" dirty="0">
                <a:solidFill>
                  <a:srgbClr val="1155CC"/>
                </a:solidFill>
                <a:effectLst/>
                <a:hlinkClick r:id="rId9"/>
              </a:rPr>
            </a:br>
            <a:r>
              <a:rPr lang="en-US" sz="1400" dirty="0">
                <a:solidFill>
                  <a:srgbClr val="1155CC"/>
                </a:solidFill>
                <a:effectLst/>
                <a:hlinkClick r:id="rId9"/>
              </a:rPr>
              <a:t>Ravinia Festival | Official Site | Employment</a:t>
            </a:r>
            <a:endParaRPr lang="en-US" sz="1400" dirty="0"/>
          </a:p>
        </p:txBody>
      </p:sp>
      <p:pic>
        <p:nvPicPr>
          <p:cNvPr id="3076" name="Picture 4" descr="Ravinia festival Tyler gate with staff entering and smiling">
            <a:extLst>
              <a:ext uri="{FF2B5EF4-FFF2-40B4-BE49-F238E27FC236}">
                <a16:creationId xmlns:a16="http://schemas.microsoft.com/office/drawing/2014/main" id="{1A0D7AAF-173B-450C-A134-16CB63583A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438" y="5654978"/>
            <a:ext cx="5214026" cy="193957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We're hiring! Apply now. | Huckins Yachts">
            <a:extLst>
              <a:ext uri="{FF2B5EF4-FFF2-40B4-BE49-F238E27FC236}">
                <a16:creationId xmlns:a16="http://schemas.microsoft.com/office/drawing/2014/main" id="{734D9D95-EE7C-4A31-8098-FAC1861FD6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438" y="1587342"/>
            <a:ext cx="1352144" cy="7633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0EB0A01-922F-456E-AF6B-299CAFD682B6}"/>
              </a:ext>
            </a:extLst>
          </p:cNvPr>
          <p:cNvSpPr txBox="1"/>
          <p:nvPr/>
        </p:nvSpPr>
        <p:spPr>
          <a:xfrm>
            <a:off x="1045723" y="7950539"/>
            <a:ext cx="4766553" cy="553998"/>
          </a:xfrm>
          <a:prstGeom prst="rect">
            <a:avLst/>
          </a:prstGeom>
          <a:noFill/>
        </p:spPr>
        <p:txBody>
          <a:bodyPr wrap="square">
            <a:spAutoFit/>
          </a:bodyPr>
          <a:lstStyle/>
          <a:p>
            <a:r>
              <a:rPr lang="en-US" sz="1400" b="0" i="0" dirty="0">
                <a:solidFill>
                  <a:srgbClr val="50A744"/>
                </a:solidFill>
                <a:effectLst/>
                <a:latin typeface="futura-pt"/>
              </a:rPr>
              <a:t>Positions:   </a:t>
            </a:r>
            <a:r>
              <a:rPr lang="en-US" sz="1600" b="0" i="0" dirty="0">
                <a:solidFill>
                  <a:srgbClr val="50A744"/>
                </a:solidFill>
                <a:effectLst/>
                <a:latin typeface="futura-pt"/>
              </a:rPr>
              <a:t> * </a:t>
            </a:r>
            <a:r>
              <a:rPr lang="en-US" sz="1400" b="1" i="0" u="none" strike="noStrike" dirty="0">
                <a:solidFill>
                  <a:srgbClr val="495057"/>
                </a:solidFill>
                <a:effectLst/>
                <a:latin typeface="futura-pt"/>
                <a:hlinkClick r:id="rId12"/>
              </a:rPr>
              <a:t>Operations</a:t>
            </a:r>
            <a:r>
              <a:rPr lang="en-US" sz="1400" b="1" i="0" u="none" strike="noStrike" dirty="0">
                <a:solidFill>
                  <a:srgbClr val="495057"/>
                </a:solidFill>
                <a:effectLst/>
                <a:latin typeface="futura-pt"/>
              </a:rPr>
              <a:t>    </a:t>
            </a:r>
            <a:r>
              <a:rPr lang="en-US" sz="1400" b="1" i="0" u="none" strike="noStrike" dirty="0">
                <a:solidFill>
                  <a:srgbClr val="50A744"/>
                </a:solidFill>
                <a:effectLst/>
                <a:latin typeface="futura-pt"/>
              </a:rPr>
              <a:t>*</a:t>
            </a:r>
            <a:r>
              <a:rPr lang="en-US" sz="1400" b="1" i="0" u="none" strike="noStrike" dirty="0">
                <a:solidFill>
                  <a:srgbClr val="495057"/>
                </a:solidFill>
                <a:effectLst/>
                <a:latin typeface="futura-pt"/>
              </a:rPr>
              <a:t> </a:t>
            </a:r>
            <a:r>
              <a:rPr lang="en-US" sz="1400" b="1" i="0" u="none" strike="noStrike" dirty="0">
                <a:solidFill>
                  <a:srgbClr val="50A744"/>
                </a:solidFill>
                <a:effectLst/>
                <a:latin typeface="futura-pt"/>
                <a:hlinkClick r:id="rId13"/>
              </a:rPr>
              <a:t>Education</a:t>
            </a:r>
            <a:r>
              <a:rPr lang="en-US" sz="1400" b="1" i="0" u="none" strike="noStrike" dirty="0">
                <a:solidFill>
                  <a:srgbClr val="50A744"/>
                </a:solidFill>
                <a:effectLst/>
                <a:latin typeface="futura-pt"/>
              </a:rPr>
              <a:t>   </a:t>
            </a:r>
          </a:p>
          <a:p>
            <a:r>
              <a:rPr lang="en-US" sz="1400" b="1" i="0" u="none" strike="noStrike" dirty="0">
                <a:solidFill>
                  <a:srgbClr val="50A744"/>
                </a:solidFill>
                <a:effectLst/>
                <a:latin typeface="futura-pt"/>
              </a:rPr>
              <a:t>                  *  </a:t>
            </a:r>
            <a:r>
              <a:rPr lang="en-US" sz="1400" b="1" i="0" u="none" strike="noStrike" dirty="0">
                <a:solidFill>
                  <a:srgbClr val="50A744"/>
                </a:solidFill>
                <a:effectLst/>
                <a:latin typeface="futura-pt"/>
                <a:hlinkClick r:id="rId14"/>
              </a:rPr>
              <a:t>Food + Beverage</a:t>
            </a:r>
            <a:r>
              <a:rPr lang="en-US" sz="1400" b="1" i="0" u="none" strike="noStrike" dirty="0">
                <a:solidFill>
                  <a:srgbClr val="50A744"/>
                </a:solidFill>
                <a:effectLst/>
                <a:latin typeface="futura-pt"/>
              </a:rPr>
              <a:t>   * </a:t>
            </a:r>
            <a:r>
              <a:rPr lang="en-US" sz="1400" b="1" i="0" u="none" strike="noStrike" dirty="0">
                <a:solidFill>
                  <a:srgbClr val="50A744"/>
                </a:solidFill>
                <a:effectLst/>
                <a:latin typeface="futura-pt"/>
                <a:hlinkClick r:id="rId15"/>
              </a:rPr>
              <a:t>Guest Services</a:t>
            </a:r>
            <a:endParaRPr lang="en-US" sz="1400" b="0" i="0" dirty="0">
              <a:solidFill>
                <a:srgbClr val="444444"/>
              </a:solidFill>
              <a:effectLst/>
              <a:latin typeface="futura-pt"/>
            </a:endParaRPr>
          </a:p>
        </p:txBody>
      </p:sp>
      <p:sp>
        <p:nvSpPr>
          <p:cNvPr id="11" name="TextBox 10">
            <a:extLst>
              <a:ext uri="{FF2B5EF4-FFF2-40B4-BE49-F238E27FC236}">
                <a16:creationId xmlns:a16="http://schemas.microsoft.com/office/drawing/2014/main" id="{AC5ADE04-977D-4E76-862C-93ECA81B582C}"/>
              </a:ext>
            </a:extLst>
          </p:cNvPr>
          <p:cNvSpPr txBox="1"/>
          <p:nvPr/>
        </p:nvSpPr>
        <p:spPr>
          <a:xfrm>
            <a:off x="2203316" y="1716681"/>
            <a:ext cx="3920246" cy="400110"/>
          </a:xfrm>
          <a:prstGeom prst="rect">
            <a:avLst/>
          </a:prstGeom>
          <a:noFill/>
        </p:spPr>
        <p:txBody>
          <a:bodyPr wrap="square" rtlCol="0">
            <a:spAutoFit/>
          </a:bodyPr>
          <a:lstStyle/>
          <a:p>
            <a:r>
              <a:rPr lang="en-US" sz="2000" dirty="0"/>
              <a:t>Available Job In Lake County, Illinois</a:t>
            </a:r>
          </a:p>
        </p:txBody>
      </p:sp>
    </p:spTree>
    <p:extLst>
      <p:ext uri="{BB962C8B-B14F-4D97-AF65-F5344CB8AC3E}">
        <p14:creationId xmlns:p14="http://schemas.microsoft.com/office/powerpoint/2010/main" val="189428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alpha val="4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AB4A4-4EAB-7426-FC16-D873A3227D5F}"/>
              </a:ext>
            </a:extLst>
          </p:cNvPr>
          <p:cNvPicPr>
            <a:picLocks noChangeAspect="1"/>
          </p:cNvPicPr>
          <p:nvPr/>
        </p:nvPicPr>
        <p:blipFill rotWithShape="1">
          <a:blip r:embed="rId2"/>
          <a:srcRect l="29718" t="21142" r="31019" b="17999"/>
          <a:stretch/>
        </p:blipFill>
        <p:spPr>
          <a:xfrm>
            <a:off x="459955" y="205466"/>
            <a:ext cx="5938090" cy="4672223"/>
          </a:xfrm>
          <a:prstGeom prst="rect">
            <a:avLst/>
          </a:prstGeom>
        </p:spPr>
      </p:pic>
      <p:pic>
        <p:nvPicPr>
          <p:cNvPr id="9" name="Picture 8">
            <a:extLst>
              <a:ext uri="{FF2B5EF4-FFF2-40B4-BE49-F238E27FC236}">
                <a16:creationId xmlns:a16="http://schemas.microsoft.com/office/drawing/2014/main" id="{289181FA-5875-5A95-CBD1-0EDAFE0CB5C8}"/>
              </a:ext>
            </a:extLst>
          </p:cNvPr>
          <p:cNvPicPr>
            <a:picLocks noChangeAspect="1"/>
          </p:cNvPicPr>
          <p:nvPr/>
        </p:nvPicPr>
        <p:blipFill rotWithShape="1">
          <a:blip r:embed="rId3"/>
          <a:srcRect l="29971" t="55431" r="30764" b="16282"/>
          <a:stretch/>
        </p:blipFill>
        <p:spPr>
          <a:xfrm>
            <a:off x="590550" y="4804425"/>
            <a:ext cx="5865334" cy="3513310"/>
          </a:xfrm>
          <a:prstGeom prst="rect">
            <a:avLst/>
          </a:prstGeom>
        </p:spPr>
      </p:pic>
      <p:sp>
        <p:nvSpPr>
          <p:cNvPr id="10" name="TextBox 9">
            <a:extLst>
              <a:ext uri="{FF2B5EF4-FFF2-40B4-BE49-F238E27FC236}">
                <a16:creationId xmlns:a16="http://schemas.microsoft.com/office/drawing/2014/main" id="{3222F170-C690-B2A2-7C52-6B29700B1570}"/>
              </a:ext>
            </a:extLst>
          </p:cNvPr>
          <p:cNvSpPr txBox="1"/>
          <p:nvPr/>
        </p:nvSpPr>
        <p:spPr>
          <a:xfrm>
            <a:off x="384444" y="5762084"/>
            <a:ext cx="2114550" cy="1708160"/>
          </a:xfrm>
          <a:prstGeom prst="rect">
            <a:avLst/>
          </a:prstGeom>
          <a:solidFill>
            <a:schemeClr val="bg1"/>
          </a:solidFill>
        </p:spPr>
        <p:txBody>
          <a:bodyPr wrap="square" rtlCol="0">
            <a:spAutoFit/>
          </a:bodyPr>
          <a:lstStyle/>
          <a:p>
            <a:pPr algn="ctr"/>
            <a:r>
              <a:rPr lang="en-US" sz="1050" dirty="0">
                <a:solidFill>
                  <a:schemeClr val="accent1"/>
                </a:solidFill>
                <a:latin typeface="Arial" panose="020B0604020202020204" pitchFamily="34" charset="0"/>
                <a:cs typeface="Arial" panose="020B0604020202020204" pitchFamily="34" charset="0"/>
              </a:rPr>
              <a:t>At IT Career Lab, we help talented individuals build </a:t>
            </a:r>
          </a:p>
          <a:p>
            <a:pPr algn="ctr"/>
            <a:r>
              <a:rPr lang="en-US" sz="1050" b="1" dirty="0">
                <a:solidFill>
                  <a:schemeClr val="accent1"/>
                </a:solidFill>
                <a:latin typeface="Arial" panose="020B0604020202020204" pitchFamily="34" charset="0"/>
                <a:cs typeface="Arial" panose="020B0604020202020204" pitchFamily="34" charset="0"/>
              </a:rPr>
              <a:t>long-term careers </a:t>
            </a:r>
            <a:r>
              <a:rPr lang="en-US" sz="1050" dirty="0">
                <a:solidFill>
                  <a:schemeClr val="accent1"/>
                </a:solidFill>
                <a:latin typeface="Arial" panose="020B0604020202020204" pitchFamily="34" charset="0"/>
                <a:cs typeface="Arial" panose="020B0604020202020204" pitchFamily="34" charset="0"/>
              </a:rPr>
              <a:t>in the information technology industry.</a:t>
            </a:r>
          </a:p>
          <a:p>
            <a:pPr algn="ctr"/>
            <a:r>
              <a:rPr lang="en-US" sz="1050" dirty="0">
                <a:solidFill>
                  <a:schemeClr val="accent1"/>
                </a:solidFill>
                <a:latin typeface="Arial" panose="020B0604020202020204" pitchFamily="34" charset="0"/>
                <a:cs typeface="Arial" panose="020B0604020202020204" pitchFamily="34" charset="0"/>
              </a:rPr>
              <a:t>Our career coaches and instructors support students from goal development </a:t>
            </a:r>
          </a:p>
          <a:p>
            <a:pPr algn="ctr"/>
            <a:r>
              <a:rPr lang="en-US" sz="1050" dirty="0">
                <a:solidFill>
                  <a:schemeClr val="accent1"/>
                </a:solidFill>
                <a:latin typeface="Arial" panose="020B0604020202020204" pitchFamily="34" charset="0"/>
                <a:cs typeface="Arial" panose="020B0604020202020204" pitchFamily="34" charset="0"/>
              </a:rPr>
              <a:t> to </a:t>
            </a:r>
            <a:r>
              <a:rPr lang="en-US" sz="1050" b="1" dirty="0">
                <a:solidFill>
                  <a:schemeClr val="accent1"/>
                </a:solidFill>
                <a:latin typeface="Arial" panose="020B0604020202020204" pitchFamily="34" charset="0"/>
                <a:cs typeface="Arial" panose="020B0604020202020204" pitchFamily="34" charset="0"/>
              </a:rPr>
              <a:t>goal achievement.</a:t>
            </a:r>
          </a:p>
          <a:p>
            <a:pPr algn="ctr"/>
            <a:endParaRPr lang="en-US" sz="1050" b="1" dirty="0">
              <a:solidFill>
                <a:schemeClr val="accent1"/>
              </a:solidFill>
              <a:latin typeface="Arial" panose="020B0604020202020204" pitchFamily="34" charset="0"/>
              <a:cs typeface="Arial" panose="020B0604020202020204" pitchFamily="34" charset="0"/>
            </a:endParaRPr>
          </a:p>
          <a:p>
            <a:pPr algn="ctr"/>
            <a:endParaRPr lang="en-US" sz="1050" b="1" dirty="0">
              <a:solidFill>
                <a:schemeClr val="accent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07A5D6-DB1F-9427-50AA-403D373716F0}"/>
              </a:ext>
            </a:extLst>
          </p:cNvPr>
          <p:cNvSpPr txBox="1"/>
          <p:nvPr/>
        </p:nvSpPr>
        <p:spPr>
          <a:xfrm>
            <a:off x="2590800" y="5754625"/>
            <a:ext cx="1787257" cy="1546577"/>
          </a:xfrm>
          <a:prstGeom prst="rect">
            <a:avLst/>
          </a:prstGeom>
          <a:solidFill>
            <a:schemeClr val="bg1"/>
          </a:solidFill>
        </p:spPr>
        <p:txBody>
          <a:bodyPr wrap="square" rtlCol="0">
            <a:spAutoFit/>
          </a:bodyPr>
          <a:lstStyle/>
          <a:p>
            <a:pPr algn="ctr"/>
            <a:r>
              <a:rPr lang="en-US" sz="1050" dirty="0">
                <a:solidFill>
                  <a:srgbClr val="00B050"/>
                </a:solidFill>
                <a:latin typeface="Arial" panose="020B0604020202020204" pitchFamily="34" charset="0"/>
                <a:cs typeface="Arial" panose="020B0604020202020204" pitchFamily="34" charset="0"/>
              </a:rPr>
              <a:t>From </a:t>
            </a:r>
            <a:r>
              <a:rPr lang="en-US" sz="1050" b="1" dirty="0">
                <a:solidFill>
                  <a:srgbClr val="00B050"/>
                </a:solidFill>
                <a:latin typeface="Arial" panose="020B0604020202020204" pitchFamily="34" charset="0"/>
                <a:cs typeface="Arial" panose="020B0604020202020204" pitchFamily="34" charset="0"/>
              </a:rPr>
              <a:t>job training </a:t>
            </a:r>
            <a:r>
              <a:rPr lang="en-US" sz="1050" dirty="0">
                <a:solidFill>
                  <a:srgbClr val="00B050"/>
                </a:solidFill>
                <a:latin typeface="Arial" panose="020B0604020202020204" pitchFamily="34" charset="0"/>
                <a:cs typeface="Arial" panose="020B0604020202020204" pitchFamily="34" charset="0"/>
              </a:rPr>
              <a:t>to </a:t>
            </a:r>
            <a:r>
              <a:rPr lang="en-US" sz="1050" b="1" dirty="0">
                <a:solidFill>
                  <a:srgbClr val="00B050"/>
                </a:solidFill>
                <a:latin typeface="Arial" panose="020B0604020202020204" pitchFamily="34" charset="0"/>
                <a:cs typeface="Arial" panose="020B0604020202020204" pitchFamily="34" charset="0"/>
              </a:rPr>
              <a:t>job placement</a:t>
            </a:r>
            <a:r>
              <a:rPr lang="en-US" sz="1050" dirty="0">
                <a:solidFill>
                  <a:srgbClr val="00B050"/>
                </a:solidFill>
                <a:latin typeface="Arial" panose="020B0604020202020204" pitchFamily="34" charset="0"/>
                <a:cs typeface="Arial" panose="020B0604020202020204" pitchFamily="34" charset="0"/>
              </a:rPr>
              <a:t>.  IT Career Lab offers it all in one package.</a:t>
            </a:r>
          </a:p>
          <a:p>
            <a:pPr algn="ctr"/>
            <a:r>
              <a:rPr lang="en-US" sz="1050" dirty="0">
                <a:solidFill>
                  <a:srgbClr val="00B050"/>
                </a:solidFill>
                <a:latin typeface="Arial" panose="020B0604020202020204" pitchFamily="34" charset="0"/>
                <a:cs typeface="Arial" panose="020B0604020202020204" pitchFamily="34" charset="0"/>
              </a:rPr>
              <a:t>Students receive our nationally - recognized Job Readiness Training and connections to hiring opportunities</a:t>
            </a:r>
          </a:p>
          <a:p>
            <a:pPr algn="ctr"/>
            <a:endParaRPr lang="en-US" sz="1050" dirty="0">
              <a:solidFill>
                <a:srgbClr val="00B05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D013B1C-D205-F23B-28ED-3CD72F5141E6}"/>
              </a:ext>
            </a:extLst>
          </p:cNvPr>
          <p:cNvSpPr txBox="1"/>
          <p:nvPr/>
        </p:nvSpPr>
        <p:spPr>
          <a:xfrm>
            <a:off x="4479388" y="5745099"/>
            <a:ext cx="1787257" cy="1869743"/>
          </a:xfrm>
          <a:prstGeom prst="rect">
            <a:avLst/>
          </a:prstGeom>
          <a:solidFill>
            <a:schemeClr val="bg1"/>
          </a:solidFill>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Our students don’t just receive technology training – they </a:t>
            </a:r>
            <a:r>
              <a:rPr lang="en-US" sz="1050" b="1" i="1" dirty="0">
                <a:solidFill>
                  <a:srgbClr val="FF0000"/>
                </a:solidFill>
                <a:latin typeface="Arial" panose="020B0604020202020204" pitchFamily="34" charset="0"/>
                <a:cs typeface="Arial" panose="020B0604020202020204" pitchFamily="34" charset="0"/>
              </a:rPr>
              <a:t>experience</a:t>
            </a:r>
            <a:r>
              <a:rPr lang="en-US" sz="1050" dirty="0">
                <a:solidFill>
                  <a:srgbClr val="FF0000"/>
                </a:solidFill>
                <a:latin typeface="Arial" panose="020B0604020202020204" pitchFamily="34" charset="0"/>
                <a:cs typeface="Arial" panose="020B0604020202020204" pitchFamily="34" charset="0"/>
              </a:rPr>
              <a:t> it.  </a:t>
            </a:r>
            <a:r>
              <a:rPr lang="en-US" sz="1050" b="1" dirty="0">
                <a:solidFill>
                  <a:srgbClr val="FF0000"/>
                </a:solidFill>
                <a:latin typeface="Arial" panose="020B0604020202020204" pitchFamily="34" charset="0"/>
                <a:cs typeface="Arial" panose="020B0604020202020204" pitchFamily="34" charset="0"/>
              </a:rPr>
              <a:t>In the classroom, online </a:t>
            </a:r>
            <a:r>
              <a:rPr lang="en-US" sz="1050" dirty="0">
                <a:solidFill>
                  <a:srgbClr val="FF0000"/>
                </a:solidFill>
                <a:latin typeface="Arial" panose="020B0604020202020204" pitchFamily="34" charset="0"/>
                <a:cs typeface="Arial" panose="020B0604020202020204" pitchFamily="34" charset="0"/>
              </a:rPr>
              <a:t>and in our </a:t>
            </a:r>
            <a:r>
              <a:rPr lang="en-US" sz="1050" b="1" dirty="0">
                <a:solidFill>
                  <a:srgbClr val="FF0000"/>
                </a:solidFill>
                <a:latin typeface="Arial" panose="020B0604020202020204" pitchFamily="34" charset="0"/>
                <a:cs typeface="Arial" panose="020B0604020202020204" pitchFamily="34" charset="0"/>
              </a:rPr>
              <a:t>state-of-the-art lab,</a:t>
            </a:r>
            <a:r>
              <a:rPr lang="en-US" sz="1050" dirty="0">
                <a:solidFill>
                  <a:srgbClr val="FF0000"/>
                </a:solidFill>
                <a:latin typeface="Arial" panose="020B0604020202020204" pitchFamily="34" charset="0"/>
                <a:cs typeface="Arial" panose="020B0604020202020204" pitchFamily="34" charset="0"/>
              </a:rPr>
              <a:t> students build skills and professional qualifications through our blended approach.</a:t>
            </a:r>
          </a:p>
          <a:p>
            <a:pPr algn="ctr"/>
            <a:endParaRPr lang="en-US" sz="1050" dirty="0">
              <a:solidFill>
                <a:srgbClr val="FF0000"/>
              </a:solidFill>
              <a:latin typeface="Arial" panose="020B0604020202020204" pitchFamily="34" charset="0"/>
              <a:cs typeface="Arial" panose="020B0604020202020204" pitchFamily="34" charset="0"/>
            </a:endParaRPr>
          </a:p>
          <a:p>
            <a:pPr algn="ctr"/>
            <a:endParaRPr lang="en-US" sz="1050" dirty="0">
              <a:solidFill>
                <a:srgbClr val="FF000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F903DF1-041F-E089-ED3A-C9B14BD04FB3}"/>
              </a:ext>
            </a:extLst>
          </p:cNvPr>
          <p:cNvSpPr/>
          <p:nvPr/>
        </p:nvSpPr>
        <p:spPr>
          <a:xfrm>
            <a:off x="3095625" y="3362325"/>
            <a:ext cx="2924175"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1C3C2BC-EEB0-58B7-EEA5-52D4CC324FA1}"/>
              </a:ext>
            </a:extLst>
          </p:cNvPr>
          <p:cNvSpPr txBox="1"/>
          <p:nvPr/>
        </p:nvSpPr>
        <p:spPr>
          <a:xfrm>
            <a:off x="3038358" y="3352800"/>
            <a:ext cx="3480757" cy="1384995"/>
          </a:xfrm>
          <a:prstGeom prst="rect">
            <a:avLst/>
          </a:prstGeom>
          <a:solidFill>
            <a:schemeClr val="bg1"/>
          </a:solidFill>
        </p:spPr>
        <p:txBody>
          <a:bodyPr wrap="square" rtlCol="0">
            <a:spAutoFit/>
          </a:bodyPr>
          <a:lstStyle/>
          <a:p>
            <a:r>
              <a:rPr lang="en-US" sz="1050" dirty="0">
                <a:latin typeface="Arial" panose="020B0604020202020204" pitchFamily="34" charset="0"/>
                <a:cs typeface="Arial" panose="020B0604020202020204" pitchFamily="34" charset="0"/>
              </a:rPr>
              <a:t>Our accelerated training format is designed to help students </a:t>
            </a:r>
            <a:r>
              <a:rPr lang="en-US" sz="1050" b="1" dirty="0">
                <a:latin typeface="Arial" panose="020B0604020202020204" pitchFamily="34" charset="0"/>
                <a:cs typeface="Arial" panose="020B0604020202020204" pitchFamily="34" charset="0"/>
              </a:rPr>
              <a:t>transition from the classroom into careers</a:t>
            </a:r>
            <a:r>
              <a:rPr lang="en-US" sz="1050" dirty="0">
                <a:latin typeface="Arial" panose="020B0604020202020204" pitchFamily="34" charset="0"/>
                <a:cs typeface="Arial" panose="020B0604020202020204" pitchFamily="34" charset="0"/>
              </a:rPr>
              <a:t>.  IT Career Lab blends classroom instruction, online coursework and live practicum in a state-of-the-art lab as part of its pioneering instructional approach. </a:t>
            </a:r>
          </a:p>
          <a:p>
            <a:r>
              <a:rPr lang="en-US" sz="1050" dirty="0">
                <a:latin typeface="Arial" panose="020B0604020202020204" pitchFamily="34" charset="0"/>
                <a:cs typeface="Arial" panose="020B0604020202020204" pitchFamily="34" charset="0"/>
              </a:rPr>
              <a:t> IT Career Lab offers </a:t>
            </a:r>
            <a:r>
              <a:rPr lang="en-US" sz="1050" b="1" dirty="0">
                <a:latin typeface="Arial" panose="020B0604020202020204" pitchFamily="34" charset="0"/>
                <a:cs typeface="Arial" panose="020B0604020202020204" pitchFamily="34" charset="0"/>
              </a:rPr>
              <a:t>small class sizes</a:t>
            </a:r>
            <a:r>
              <a:rPr lang="en-US" sz="1050" dirty="0">
                <a:latin typeface="Arial" panose="020B0604020202020204" pitchFamily="34" charset="0"/>
                <a:cs typeface="Arial" panose="020B0604020202020204" pitchFamily="34" charset="0"/>
              </a:rPr>
              <a:t>, a </a:t>
            </a:r>
            <a:r>
              <a:rPr lang="en-US" sz="1050" b="1" dirty="0">
                <a:latin typeface="Arial" panose="020B0604020202020204" pitchFamily="34" charset="0"/>
                <a:cs typeface="Arial" panose="020B0604020202020204" pitchFamily="34" charset="0"/>
              </a:rPr>
              <a:t>direct link </a:t>
            </a:r>
          </a:p>
          <a:p>
            <a:r>
              <a:rPr lang="en-US" sz="1050" b="1" dirty="0">
                <a:latin typeface="Arial" panose="020B0604020202020204" pitchFamily="34" charset="0"/>
                <a:cs typeface="Arial" panose="020B0604020202020204" pitchFamily="34" charset="0"/>
              </a:rPr>
              <a:t>to the job market </a:t>
            </a:r>
            <a:r>
              <a:rPr lang="en-US" sz="1050" dirty="0">
                <a:latin typeface="Arial" panose="020B0604020202020204" pitchFamily="34" charset="0"/>
                <a:cs typeface="Arial" panose="020B0604020202020204" pitchFamily="34" charset="0"/>
              </a:rPr>
              <a:t>and </a:t>
            </a:r>
            <a:r>
              <a:rPr lang="en-US" sz="1050" b="1" dirty="0">
                <a:latin typeface="Arial" panose="020B0604020202020204" pitchFamily="34" charset="0"/>
                <a:cs typeface="Arial" panose="020B0604020202020204" pitchFamily="34" charset="0"/>
              </a:rPr>
              <a:t>a personal  laptop computer </a:t>
            </a:r>
            <a:r>
              <a:rPr lang="en-US" sz="1050" dirty="0">
                <a:latin typeface="Arial" panose="020B0604020202020204" pitchFamily="34" charset="0"/>
                <a:cs typeface="Arial" panose="020B0604020202020204" pitchFamily="34" charset="0"/>
              </a:rPr>
              <a:t>for students to keep.</a:t>
            </a:r>
          </a:p>
        </p:txBody>
      </p:sp>
    </p:spTree>
    <p:extLst>
      <p:ext uri="{BB962C8B-B14F-4D97-AF65-F5344CB8AC3E}">
        <p14:creationId xmlns:p14="http://schemas.microsoft.com/office/powerpoint/2010/main" val="1311987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alpha val="40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106C1B-4DDD-5100-ED61-E15089351295}"/>
              </a:ext>
            </a:extLst>
          </p:cNvPr>
          <p:cNvPicPr>
            <a:picLocks noChangeAspect="1"/>
          </p:cNvPicPr>
          <p:nvPr/>
        </p:nvPicPr>
        <p:blipFill rotWithShape="1">
          <a:blip r:embed="rId2"/>
          <a:srcRect l="34817" t="22086" r="35979" b="12986"/>
          <a:stretch/>
        </p:blipFill>
        <p:spPr>
          <a:xfrm>
            <a:off x="217291" y="590549"/>
            <a:ext cx="6367462" cy="7820025"/>
          </a:xfrm>
          <a:prstGeom prst="rect">
            <a:avLst/>
          </a:prstGeom>
        </p:spPr>
      </p:pic>
      <p:sp>
        <p:nvSpPr>
          <p:cNvPr id="6" name="Rectangle 5">
            <a:extLst>
              <a:ext uri="{FF2B5EF4-FFF2-40B4-BE49-F238E27FC236}">
                <a16:creationId xmlns:a16="http://schemas.microsoft.com/office/drawing/2014/main" id="{57E726E8-20D2-FB51-6446-4387E95F86E7}"/>
              </a:ext>
            </a:extLst>
          </p:cNvPr>
          <p:cNvSpPr/>
          <p:nvPr/>
        </p:nvSpPr>
        <p:spPr>
          <a:xfrm>
            <a:off x="2112168" y="2125046"/>
            <a:ext cx="1524000"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D4E1F8-D96E-3482-5A05-04F9884E289F}"/>
              </a:ext>
            </a:extLst>
          </p:cNvPr>
          <p:cNvSpPr/>
          <p:nvPr/>
        </p:nvSpPr>
        <p:spPr>
          <a:xfrm>
            <a:off x="4497584" y="2141875"/>
            <a:ext cx="1524000"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6CCA3B4-A993-ABCB-9D2D-C953F9957FBF}"/>
              </a:ext>
            </a:extLst>
          </p:cNvPr>
          <p:cNvSpPr txBox="1"/>
          <p:nvPr/>
        </p:nvSpPr>
        <p:spPr>
          <a:xfrm>
            <a:off x="2036267" y="2067351"/>
            <a:ext cx="1769269" cy="577081"/>
          </a:xfrm>
          <a:prstGeom prst="rect">
            <a:avLst/>
          </a:prstGeom>
          <a:noFill/>
        </p:spPr>
        <p:txBody>
          <a:bodyPr wrap="square" rtlCol="0">
            <a:spAutoFit/>
          </a:bodyPr>
          <a:lstStyle/>
          <a:p>
            <a:pPr algn="ctr"/>
            <a:r>
              <a:rPr lang="en-US" sz="1050" b="1" dirty="0">
                <a:solidFill>
                  <a:srgbClr val="7030A0"/>
                </a:solidFill>
              </a:rPr>
              <a:t>MICROSOFT 365: MODERN DESKTOP ADMINISTRATOR ASSOCIATE (MDAA)</a:t>
            </a:r>
          </a:p>
        </p:txBody>
      </p:sp>
      <p:sp>
        <p:nvSpPr>
          <p:cNvPr id="10" name="TextBox 9">
            <a:extLst>
              <a:ext uri="{FF2B5EF4-FFF2-40B4-BE49-F238E27FC236}">
                <a16:creationId xmlns:a16="http://schemas.microsoft.com/office/drawing/2014/main" id="{772E79BC-F29F-8DBA-5B10-6C05A5FA2D18}"/>
              </a:ext>
            </a:extLst>
          </p:cNvPr>
          <p:cNvSpPr txBox="1"/>
          <p:nvPr/>
        </p:nvSpPr>
        <p:spPr>
          <a:xfrm>
            <a:off x="4364830" y="2075561"/>
            <a:ext cx="1838325" cy="577081"/>
          </a:xfrm>
          <a:prstGeom prst="rect">
            <a:avLst/>
          </a:prstGeom>
          <a:noFill/>
        </p:spPr>
        <p:txBody>
          <a:bodyPr wrap="square" rtlCol="0">
            <a:spAutoFit/>
          </a:bodyPr>
          <a:lstStyle/>
          <a:p>
            <a:pPr algn="ctr"/>
            <a:r>
              <a:rPr lang="en-US" sz="1050" b="1" dirty="0">
                <a:solidFill>
                  <a:srgbClr val="7030A0"/>
                </a:solidFill>
              </a:rPr>
              <a:t>IT INFRASTRUCTURE </a:t>
            </a:r>
          </a:p>
          <a:p>
            <a:pPr algn="ctr"/>
            <a:r>
              <a:rPr lang="en-US" sz="1050" b="1" dirty="0">
                <a:solidFill>
                  <a:srgbClr val="7030A0"/>
                </a:solidFill>
              </a:rPr>
              <a:t>LIBRARY FOUNDATION LEVEL CERTIFICATION (ITIL 4)</a:t>
            </a:r>
          </a:p>
        </p:txBody>
      </p:sp>
      <p:sp>
        <p:nvSpPr>
          <p:cNvPr id="11" name="Rectangle 10">
            <a:extLst>
              <a:ext uri="{FF2B5EF4-FFF2-40B4-BE49-F238E27FC236}">
                <a16:creationId xmlns:a16="http://schemas.microsoft.com/office/drawing/2014/main" id="{81071997-D43A-DE60-2283-E060A8A9A452}"/>
              </a:ext>
            </a:extLst>
          </p:cNvPr>
          <p:cNvSpPr/>
          <p:nvPr/>
        </p:nvSpPr>
        <p:spPr>
          <a:xfrm>
            <a:off x="4364831" y="3767047"/>
            <a:ext cx="1838325"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806676B-5B13-A52F-AFE9-D827BB76D56C}"/>
              </a:ext>
            </a:extLst>
          </p:cNvPr>
          <p:cNvSpPr txBox="1"/>
          <p:nvPr/>
        </p:nvSpPr>
        <p:spPr>
          <a:xfrm>
            <a:off x="1735033" y="2958040"/>
            <a:ext cx="2338387" cy="1477328"/>
          </a:xfrm>
          <a:prstGeom prst="rect">
            <a:avLst/>
          </a:prstGeom>
          <a:solidFill>
            <a:schemeClr val="bg1"/>
          </a:solidFill>
        </p:spPr>
        <p:txBody>
          <a:bodyPr wrap="square" rtlCol="0">
            <a:spAutoFit/>
          </a:bodyPr>
          <a:lstStyle/>
          <a:p>
            <a:r>
              <a:rPr lang="en-US" sz="900" b="1" dirty="0">
                <a:solidFill>
                  <a:srgbClr val="7030A0"/>
                </a:solidFill>
                <a:latin typeface="Arial Narrow" panose="020B0606020202030204" pitchFamily="34" charset="0"/>
                <a:cs typeface="Arial" panose="020B0604020202020204" pitchFamily="34" charset="0"/>
              </a:rPr>
              <a:t>The Microsoft 365 Modern Desktop Administrator Associate (MDAA) certification validates the understanding of technology challenges in an enterprise level organization and the ability to provide solutions for desktop and device management for Windows 10 and non-Windows technologies.  MDAA professionals are able to deploy, configure, secure, manage, and monitor devices and client applications in an enterprise environment.</a:t>
            </a:r>
          </a:p>
        </p:txBody>
      </p:sp>
      <p:sp>
        <p:nvSpPr>
          <p:cNvPr id="13" name="TextBox 12">
            <a:extLst>
              <a:ext uri="{FF2B5EF4-FFF2-40B4-BE49-F238E27FC236}">
                <a16:creationId xmlns:a16="http://schemas.microsoft.com/office/drawing/2014/main" id="{7505013A-6B55-CE90-57B9-0A0AE0F1F1B8}"/>
              </a:ext>
            </a:extLst>
          </p:cNvPr>
          <p:cNvSpPr txBox="1"/>
          <p:nvPr/>
        </p:nvSpPr>
        <p:spPr>
          <a:xfrm>
            <a:off x="2130595" y="2718735"/>
            <a:ext cx="713185" cy="246221"/>
          </a:xfrm>
          <a:prstGeom prst="rect">
            <a:avLst/>
          </a:prstGeom>
          <a:solidFill>
            <a:schemeClr val="bg1"/>
          </a:solidFill>
        </p:spPr>
        <p:txBody>
          <a:bodyPr wrap="square" rtlCol="0">
            <a:spAutoFit/>
          </a:bodyPr>
          <a:lstStyle/>
          <a:p>
            <a:r>
              <a:rPr lang="en-US" sz="1000" b="1" dirty="0">
                <a:solidFill>
                  <a:srgbClr val="333399"/>
                </a:solidFill>
              </a:rPr>
              <a:t>ABOUT</a:t>
            </a:r>
          </a:p>
        </p:txBody>
      </p:sp>
      <p:sp>
        <p:nvSpPr>
          <p:cNvPr id="15" name="TextBox 14">
            <a:extLst>
              <a:ext uri="{FF2B5EF4-FFF2-40B4-BE49-F238E27FC236}">
                <a16:creationId xmlns:a16="http://schemas.microsoft.com/office/drawing/2014/main" id="{90253284-D958-7279-359C-8198DD9B4D70}"/>
              </a:ext>
            </a:extLst>
          </p:cNvPr>
          <p:cNvSpPr txBox="1"/>
          <p:nvPr/>
        </p:nvSpPr>
        <p:spPr>
          <a:xfrm>
            <a:off x="1735033" y="4435368"/>
            <a:ext cx="1724025" cy="877163"/>
          </a:xfrm>
          <a:prstGeom prst="rect">
            <a:avLst/>
          </a:prstGeom>
          <a:solidFill>
            <a:schemeClr val="bg1"/>
          </a:solidFill>
        </p:spPr>
        <p:txBody>
          <a:bodyPr wrap="square" rtlCol="0">
            <a:spAutoFit/>
          </a:bodyPr>
          <a:lstStyle/>
          <a:p>
            <a:r>
              <a:rPr lang="en-US" sz="850" b="1" dirty="0">
                <a:solidFill>
                  <a:schemeClr val="accent1"/>
                </a:solidFill>
                <a:latin typeface="Arial Narrow" panose="020B0606020202030204" pitchFamily="34" charset="0"/>
              </a:rPr>
              <a:t>OCUPPATIONS</a:t>
            </a:r>
          </a:p>
          <a:p>
            <a:r>
              <a:rPr lang="en-US" sz="850" b="1" dirty="0">
                <a:solidFill>
                  <a:srgbClr val="7030A0"/>
                </a:solidFill>
                <a:latin typeface="Arial Narrow" panose="020B0606020202030204" pitchFamily="34" charset="0"/>
              </a:rPr>
              <a:t>Systems Administrator</a:t>
            </a:r>
          </a:p>
          <a:p>
            <a:r>
              <a:rPr lang="en-US" sz="850" b="1" dirty="0">
                <a:solidFill>
                  <a:srgbClr val="7030A0"/>
                </a:solidFill>
                <a:latin typeface="Arial Narrow" panose="020B0606020202030204" pitchFamily="34" charset="0"/>
              </a:rPr>
              <a:t>Desktop Administrator</a:t>
            </a:r>
          </a:p>
          <a:p>
            <a:r>
              <a:rPr lang="en-US" sz="850" b="1" dirty="0">
                <a:solidFill>
                  <a:srgbClr val="7030A0"/>
                </a:solidFill>
                <a:latin typeface="Arial Narrow" panose="020B0606020202030204" pitchFamily="34" charset="0"/>
              </a:rPr>
              <a:t>Network Operations Analyst</a:t>
            </a:r>
          </a:p>
          <a:p>
            <a:r>
              <a:rPr lang="en-US" sz="850" b="1" dirty="0">
                <a:solidFill>
                  <a:srgbClr val="7030A0"/>
                </a:solidFill>
                <a:latin typeface="Arial Narrow" panose="020B0606020202030204" pitchFamily="34" charset="0"/>
              </a:rPr>
              <a:t>Technical Support Specialist</a:t>
            </a:r>
          </a:p>
          <a:p>
            <a:r>
              <a:rPr lang="en-US" sz="850" b="1" dirty="0">
                <a:solidFill>
                  <a:srgbClr val="7030A0"/>
                </a:solidFill>
                <a:latin typeface="Arial Narrow" panose="020B0606020202030204" pitchFamily="34" charset="0"/>
              </a:rPr>
              <a:t>Network Technician</a:t>
            </a:r>
          </a:p>
        </p:txBody>
      </p:sp>
      <p:sp>
        <p:nvSpPr>
          <p:cNvPr id="16" name="TextBox 15">
            <a:extLst>
              <a:ext uri="{FF2B5EF4-FFF2-40B4-BE49-F238E27FC236}">
                <a16:creationId xmlns:a16="http://schemas.microsoft.com/office/drawing/2014/main" id="{45B25CBD-A71A-E3C6-9849-20A9EC07899A}"/>
              </a:ext>
            </a:extLst>
          </p:cNvPr>
          <p:cNvSpPr txBox="1"/>
          <p:nvPr/>
        </p:nvSpPr>
        <p:spPr>
          <a:xfrm>
            <a:off x="4415419" y="2732944"/>
            <a:ext cx="713185" cy="246221"/>
          </a:xfrm>
          <a:prstGeom prst="rect">
            <a:avLst/>
          </a:prstGeom>
          <a:solidFill>
            <a:schemeClr val="bg1"/>
          </a:solidFill>
        </p:spPr>
        <p:txBody>
          <a:bodyPr wrap="square" rtlCol="0">
            <a:spAutoFit/>
          </a:bodyPr>
          <a:lstStyle/>
          <a:p>
            <a:r>
              <a:rPr lang="en-US" sz="1000" b="1" dirty="0">
                <a:solidFill>
                  <a:schemeClr val="accent1"/>
                </a:solidFill>
              </a:rPr>
              <a:t>ABOUT</a:t>
            </a:r>
          </a:p>
        </p:txBody>
      </p:sp>
      <p:sp>
        <p:nvSpPr>
          <p:cNvPr id="17" name="TextBox 16">
            <a:extLst>
              <a:ext uri="{FF2B5EF4-FFF2-40B4-BE49-F238E27FC236}">
                <a16:creationId xmlns:a16="http://schemas.microsoft.com/office/drawing/2014/main" id="{8CE40E08-D967-E465-BE88-91487534A400}"/>
              </a:ext>
            </a:extLst>
          </p:cNvPr>
          <p:cNvSpPr txBox="1"/>
          <p:nvPr/>
        </p:nvSpPr>
        <p:spPr>
          <a:xfrm>
            <a:off x="4289602" y="2936960"/>
            <a:ext cx="2338387" cy="1061829"/>
          </a:xfrm>
          <a:prstGeom prst="rect">
            <a:avLst/>
          </a:prstGeom>
          <a:solidFill>
            <a:schemeClr val="bg1"/>
          </a:solidFill>
        </p:spPr>
        <p:txBody>
          <a:bodyPr wrap="square" rtlCol="0">
            <a:spAutoFit/>
          </a:bodyPr>
          <a:lstStyle/>
          <a:p>
            <a:r>
              <a:rPr lang="en-US" sz="900" b="1" dirty="0">
                <a:solidFill>
                  <a:srgbClr val="7030A0"/>
                </a:solidFill>
                <a:latin typeface="Arial Narrow" panose="020B0606020202030204" pitchFamily="34" charset="0"/>
                <a:cs typeface="Arial" panose="020B0604020202020204" pitchFamily="34" charset="0"/>
              </a:rPr>
              <a:t>The ITIL certification is a globally recognized IT service management certification.  ITIL 4 Foundation enables candidates to look at IT service management through an end-to-end operation model for the creation, delivery, and continual improvement of tech-enabled products</a:t>
            </a:r>
          </a:p>
        </p:txBody>
      </p:sp>
      <p:sp>
        <p:nvSpPr>
          <p:cNvPr id="18" name="TextBox 17">
            <a:extLst>
              <a:ext uri="{FF2B5EF4-FFF2-40B4-BE49-F238E27FC236}">
                <a16:creationId xmlns:a16="http://schemas.microsoft.com/office/drawing/2014/main" id="{ADD5075E-D02E-7FA1-7AC6-B70F9A1BF9FF}"/>
              </a:ext>
            </a:extLst>
          </p:cNvPr>
          <p:cNvSpPr txBox="1"/>
          <p:nvPr/>
        </p:nvSpPr>
        <p:spPr>
          <a:xfrm>
            <a:off x="4289602" y="3998789"/>
            <a:ext cx="1823440" cy="584775"/>
          </a:xfrm>
          <a:prstGeom prst="rect">
            <a:avLst/>
          </a:prstGeom>
          <a:solidFill>
            <a:schemeClr val="bg1"/>
          </a:solidFill>
        </p:spPr>
        <p:txBody>
          <a:bodyPr wrap="square" rtlCol="0">
            <a:spAutoFit/>
          </a:bodyPr>
          <a:lstStyle/>
          <a:p>
            <a:r>
              <a:rPr lang="en-US" sz="800" b="1" dirty="0">
                <a:solidFill>
                  <a:schemeClr val="accent1"/>
                </a:solidFill>
                <a:latin typeface="Arial Narrow" panose="020B0606020202030204" pitchFamily="34" charset="0"/>
              </a:rPr>
              <a:t>OCUPPATIONS</a:t>
            </a:r>
          </a:p>
          <a:p>
            <a:r>
              <a:rPr lang="en-US" sz="800" b="1" dirty="0">
                <a:solidFill>
                  <a:srgbClr val="7030A0"/>
                </a:solidFill>
                <a:latin typeface="Arial Narrow" panose="020B0606020202030204" pitchFamily="34" charset="0"/>
              </a:rPr>
              <a:t>Help Desk Technician</a:t>
            </a:r>
          </a:p>
          <a:p>
            <a:r>
              <a:rPr lang="en-US" sz="800" b="1" dirty="0">
                <a:solidFill>
                  <a:srgbClr val="7030A0"/>
                </a:solidFill>
                <a:latin typeface="Arial Narrow" panose="020B0606020202030204" pitchFamily="34" charset="0"/>
              </a:rPr>
              <a:t>Help Desk Manager</a:t>
            </a:r>
          </a:p>
          <a:p>
            <a:r>
              <a:rPr lang="en-US" sz="800" b="1" dirty="0">
                <a:solidFill>
                  <a:srgbClr val="7030A0"/>
                </a:solidFill>
                <a:latin typeface="Arial Narrow" panose="020B0606020202030204" pitchFamily="34" charset="0"/>
              </a:rPr>
              <a:t>Technology Analyst</a:t>
            </a:r>
          </a:p>
        </p:txBody>
      </p:sp>
      <p:sp>
        <p:nvSpPr>
          <p:cNvPr id="19" name="TextBox 18">
            <a:extLst>
              <a:ext uri="{FF2B5EF4-FFF2-40B4-BE49-F238E27FC236}">
                <a16:creationId xmlns:a16="http://schemas.microsoft.com/office/drawing/2014/main" id="{E1E44F99-8660-F437-A888-4E1BD7060DA2}"/>
              </a:ext>
            </a:extLst>
          </p:cNvPr>
          <p:cNvSpPr txBox="1"/>
          <p:nvPr/>
        </p:nvSpPr>
        <p:spPr>
          <a:xfrm>
            <a:off x="2036267" y="5556677"/>
            <a:ext cx="1871064" cy="415498"/>
          </a:xfrm>
          <a:prstGeom prst="rect">
            <a:avLst/>
          </a:prstGeom>
          <a:solidFill>
            <a:schemeClr val="bg1"/>
          </a:solidFill>
        </p:spPr>
        <p:txBody>
          <a:bodyPr wrap="square" rtlCol="0">
            <a:spAutoFit/>
          </a:bodyPr>
          <a:lstStyle/>
          <a:p>
            <a:pPr algn="ctr"/>
            <a:r>
              <a:rPr lang="en-US" sz="1050" b="1" dirty="0">
                <a:solidFill>
                  <a:srgbClr val="00B050"/>
                </a:solidFill>
              </a:rPr>
              <a:t>CISCO CERTIFIED</a:t>
            </a:r>
          </a:p>
          <a:p>
            <a:pPr algn="ctr"/>
            <a:r>
              <a:rPr lang="en-US" sz="1050" b="1" dirty="0">
                <a:solidFill>
                  <a:srgbClr val="00B050"/>
                </a:solidFill>
              </a:rPr>
              <a:t>NETWORK ASSOCIATE (CCNA)</a:t>
            </a:r>
          </a:p>
        </p:txBody>
      </p:sp>
      <p:sp>
        <p:nvSpPr>
          <p:cNvPr id="20" name="TextBox 19">
            <a:extLst>
              <a:ext uri="{FF2B5EF4-FFF2-40B4-BE49-F238E27FC236}">
                <a16:creationId xmlns:a16="http://schemas.microsoft.com/office/drawing/2014/main" id="{C9A3175D-3628-3665-6E2F-1C29CFC3FF9D}"/>
              </a:ext>
            </a:extLst>
          </p:cNvPr>
          <p:cNvSpPr txBox="1"/>
          <p:nvPr/>
        </p:nvSpPr>
        <p:spPr>
          <a:xfrm>
            <a:off x="1754089" y="7048245"/>
            <a:ext cx="1724025" cy="738664"/>
          </a:xfrm>
          <a:prstGeom prst="rect">
            <a:avLst/>
          </a:prstGeom>
          <a:solidFill>
            <a:schemeClr val="bg1"/>
          </a:solidFill>
        </p:spPr>
        <p:txBody>
          <a:bodyPr wrap="square" rtlCol="0">
            <a:spAutoFit/>
          </a:bodyPr>
          <a:lstStyle/>
          <a:p>
            <a:r>
              <a:rPr lang="en-US" sz="800" b="1" dirty="0">
                <a:solidFill>
                  <a:srgbClr val="00B050"/>
                </a:solidFill>
                <a:latin typeface="Arial Narrow" panose="020B0606020202030204" pitchFamily="34" charset="0"/>
              </a:rPr>
              <a:t>OCUPPATIONS</a:t>
            </a:r>
          </a:p>
          <a:p>
            <a:r>
              <a:rPr lang="en-US" sz="850" b="1" dirty="0">
                <a:solidFill>
                  <a:srgbClr val="7030A0"/>
                </a:solidFill>
                <a:latin typeface="Arial Narrow" panose="020B0606020202030204" pitchFamily="34" charset="0"/>
              </a:rPr>
              <a:t>Network Technician</a:t>
            </a:r>
          </a:p>
          <a:p>
            <a:r>
              <a:rPr lang="en-US" sz="850" b="1" dirty="0">
                <a:solidFill>
                  <a:srgbClr val="7030A0"/>
                </a:solidFill>
                <a:latin typeface="Arial Narrow" panose="020B0606020202030204" pitchFamily="34" charset="0"/>
              </a:rPr>
              <a:t>Network Operations Engineer</a:t>
            </a:r>
          </a:p>
          <a:p>
            <a:r>
              <a:rPr lang="en-US" sz="850" b="1" dirty="0">
                <a:solidFill>
                  <a:srgbClr val="7030A0"/>
                </a:solidFill>
                <a:latin typeface="Arial Narrow" panose="020B0606020202030204" pitchFamily="34" charset="0"/>
              </a:rPr>
              <a:t>Support Engineer</a:t>
            </a:r>
          </a:p>
          <a:p>
            <a:r>
              <a:rPr lang="en-US" sz="850" b="1" dirty="0">
                <a:solidFill>
                  <a:srgbClr val="7030A0"/>
                </a:solidFill>
                <a:latin typeface="Arial Narrow" panose="020B0606020202030204" pitchFamily="34" charset="0"/>
              </a:rPr>
              <a:t>Systems Engineer</a:t>
            </a:r>
          </a:p>
        </p:txBody>
      </p:sp>
      <p:sp>
        <p:nvSpPr>
          <p:cNvPr id="21" name="TextBox 20">
            <a:extLst>
              <a:ext uri="{FF2B5EF4-FFF2-40B4-BE49-F238E27FC236}">
                <a16:creationId xmlns:a16="http://schemas.microsoft.com/office/drawing/2014/main" id="{2ADD2006-568A-FA45-023D-431C7F0324D7}"/>
              </a:ext>
            </a:extLst>
          </p:cNvPr>
          <p:cNvSpPr txBox="1"/>
          <p:nvPr/>
        </p:nvSpPr>
        <p:spPr>
          <a:xfrm>
            <a:off x="1754089" y="6314092"/>
            <a:ext cx="2240158" cy="746358"/>
          </a:xfrm>
          <a:prstGeom prst="rect">
            <a:avLst/>
          </a:prstGeom>
          <a:solidFill>
            <a:schemeClr val="bg1"/>
          </a:solidFill>
        </p:spPr>
        <p:txBody>
          <a:bodyPr wrap="square" rtlCol="0">
            <a:spAutoFit/>
          </a:bodyPr>
          <a:lstStyle/>
          <a:p>
            <a:r>
              <a:rPr lang="en-US" sz="850" b="1" dirty="0">
                <a:solidFill>
                  <a:srgbClr val="7030A0"/>
                </a:solidFill>
                <a:latin typeface="Arial Narrow" panose="020B0606020202030204" pitchFamily="34" charset="0"/>
                <a:cs typeface="Arial" panose="020B0604020202020204" pitchFamily="34" charset="0"/>
              </a:rPr>
              <a:t>The Cisco Certified Network Associate (CCNA)</a:t>
            </a:r>
          </a:p>
          <a:p>
            <a:r>
              <a:rPr lang="en-US" sz="850" b="1" dirty="0">
                <a:solidFill>
                  <a:srgbClr val="7030A0"/>
                </a:solidFill>
                <a:latin typeface="Arial Narrow" panose="020B0606020202030204" pitchFamily="34" charset="0"/>
                <a:cs typeface="Arial" panose="020B0604020202020204" pitchFamily="34" charset="0"/>
              </a:rPr>
              <a:t>Certification program helps network engineers maximize investment in foundational networking knowledge and increase the value of your employer’s network.</a:t>
            </a:r>
          </a:p>
        </p:txBody>
      </p:sp>
      <p:sp>
        <p:nvSpPr>
          <p:cNvPr id="22" name="TextBox 21">
            <a:extLst>
              <a:ext uri="{FF2B5EF4-FFF2-40B4-BE49-F238E27FC236}">
                <a16:creationId xmlns:a16="http://schemas.microsoft.com/office/drawing/2014/main" id="{8DDA47AE-4536-FE98-537F-2A301739B2E8}"/>
              </a:ext>
            </a:extLst>
          </p:cNvPr>
          <p:cNvSpPr txBox="1"/>
          <p:nvPr/>
        </p:nvSpPr>
        <p:spPr>
          <a:xfrm>
            <a:off x="2138060" y="6118189"/>
            <a:ext cx="713185" cy="246221"/>
          </a:xfrm>
          <a:prstGeom prst="rect">
            <a:avLst/>
          </a:prstGeom>
          <a:solidFill>
            <a:schemeClr val="bg1"/>
          </a:solidFill>
        </p:spPr>
        <p:txBody>
          <a:bodyPr wrap="square" rtlCol="0">
            <a:spAutoFit/>
          </a:bodyPr>
          <a:lstStyle/>
          <a:p>
            <a:r>
              <a:rPr lang="en-US" sz="1000" b="1" dirty="0">
                <a:solidFill>
                  <a:srgbClr val="00B050"/>
                </a:solidFill>
              </a:rPr>
              <a:t>ABOUT</a:t>
            </a:r>
          </a:p>
        </p:txBody>
      </p:sp>
    </p:spTree>
    <p:extLst>
      <p:ext uri="{BB962C8B-B14F-4D97-AF65-F5344CB8AC3E}">
        <p14:creationId xmlns:p14="http://schemas.microsoft.com/office/powerpoint/2010/main" val="251335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F75F70-B5FA-9FFC-16BB-52E55C6D5629}"/>
              </a:ext>
            </a:extLst>
          </p:cNvPr>
          <p:cNvPicPr>
            <a:picLocks noChangeAspect="1"/>
          </p:cNvPicPr>
          <p:nvPr/>
        </p:nvPicPr>
        <p:blipFill rotWithShape="1">
          <a:blip r:embed="rId2"/>
          <a:srcRect l="34679" t="27202" r="36111" b="10721"/>
          <a:stretch/>
        </p:blipFill>
        <p:spPr>
          <a:xfrm>
            <a:off x="433388" y="119277"/>
            <a:ext cx="5991224" cy="6214848"/>
          </a:xfrm>
          <a:prstGeom prst="rect">
            <a:avLst/>
          </a:prstGeom>
        </p:spPr>
      </p:pic>
      <p:pic>
        <p:nvPicPr>
          <p:cNvPr id="9" name="Picture 8">
            <a:extLst>
              <a:ext uri="{FF2B5EF4-FFF2-40B4-BE49-F238E27FC236}">
                <a16:creationId xmlns:a16="http://schemas.microsoft.com/office/drawing/2014/main" id="{DA97C8ED-88AE-EB5F-3384-166FA325EE5D}"/>
              </a:ext>
            </a:extLst>
          </p:cNvPr>
          <p:cNvPicPr>
            <a:picLocks noChangeAspect="1"/>
          </p:cNvPicPr>
          <p:nvPr/>
        </p:nvPicPr>
        <p:blipFill rotWithShape="1">
          <a:blip r:embed="rId3"/>
          <a:srcRect l="27500" t="22085" r="29227" b="24309"/>
          <a:stretch/>
        </p:blipFill>
        <p:spPr>
          <a:xfrm>
            <a:off x="838051" y="6073238"/>
            <a:ext cx="5181898" cy="2153364"/>
          </a:xfrm>
          <a:prstGeom prst="rect">
            <a:avLst/>
          </a:prstGeom>
        </p:spPr>
      </p:pic>
      <p:sp>
        <p:nvSpPr>
          <p:cNvPr id="10" name="TextBox 9">
            <a:extLst>
              <a:ext uri="{FF2B5EF4-FFF2-40B4-BE49-F238E27FC236}">
                <a16:creationId xmlns:a16="http://schemas.microsoft.com/office/drawing/2014/main" id="{83B87CC1-59C7-94B9-E16A-4DF82BA92A56}"/>
              </a:ext>
            </a:extLst>
          </p:cNvPr>
          <p:cNvSpPr txBox="1"/>
          <p:nvPr/>
        </p:nvSpPr>
        <p:spPr>
          <a:xfrm>
            <a:off x="2129436" y="1368166"/>
            <a:ext cx="1799926" cy="369332"/>
          </a:xfrm>
          <a:prstGeom prst="rect">
            <a:avLst/>
          </a:prstGeom>
          <a:solidFill>
            <a:schemeClr val="bg1"/>
          </a:solidFill>
        </p:spPr>
        <p:txBody>
          <a:bodyPr wrap="square" rtlCol="0">
            <a:spAutoFit/>
          </a:bodyPr>
          <a:lstStyle/>
          <a:p>
            <a:pPr algn="ctr"/>
            <a:r>
              <a:rPr lang="en-US" sz="900" b="1" dirty="0">
                <a:solidFill>
                  <a:srgbClr val="00B050"/>
                </a:solidFill>
              </a:rPr>
              <a:t>MICROSOFT OFFICE SPECIALIST IN MICROSOFT EXCEL</a:t>
            </a:r>
          </a:p>
        </p:txBody>
      </p:sp>
      <p:sp>
        <p:nvSpPr>
          <p:cNvPr id="11" name="TextBox 10">
            <a:extLst>
              <a:ext uri="{FF2B5EF4-FFF2-40B4-BE49-F238E27FC236}">
                <a16:creationId xmlns:a16="http://schemas.microsoft.com/office/drawing/2014/main" id="{961A5B86-2FC8-4CAB-EAC0-AB011744F281}"/>
              </a:ext>
            </a:extLst>
          </p:cNvPr>
          <p:cNvSpPr txBox="1"/>
          <p:nvPr/>
        </p:nvSpPr>
        <p:spPr>
          <a:xfrm>
            <a:off x="4334024" y="1378205"/>
            <a:ext cx="1685925" cy="369332"/>
          </a:xfrm>
          <a:prstGeom prst="rect">
            <a:avLst/>
          </a:prstGeom>
          <a:solidFill>
            <a:schemeClr val="bg1"/>
          </a:solidFill>
        </p:spPr>
        <p:txBody>
          <a:bodyPr wrap="square" rtlCol="0">
            <a:spAutoFit/>
          </a:bodyPr>
          <a:lstStyle/>
          <a:p>
            <a:pPr algn="ctr"/>
            <a:r>
              <a:rPr lang="en-US" sz="900" b="1" dirty="0">
                <a:solidFill>
                  <a:srgbClr val="00B050"/>
                </a:solidFill>
              </a:rPr>
              <a:t>MICROSOFT OFFICE SPECIALIST ACCESS CERTIFICATION</a:t>
            </a:r>
          </a:p>
        </p:txBody>
      </p:sp>
      <p:sp>
        <p:nvSpPr>
          <p:cNvPr id="12" name="TextBox 11">
            <a:extLst>
              <a:ext uri="{FF2B5EF4-FFF2-40B4-BE49-F238E27FC236}">
                <a16:creationId xmlns:a16="http://schemas.microsoft.com/office/drawing/2014/main" id="{4850FD81-883F-DAD7-6EAD-DB0B561F01B0}"/>
              </a:ext>
            </a:extLst>
          </p:cNvPr>
          <p:cNvSpPr txBox="1"/>
          <p:nvPr/>
        </p:nvSpPr>
        <p:spPr>
          <a:xfrm>
            <a:off x="4334024" y="3207651"/>
            <a:ext cx="1685925" cy="369332"/>
          </a:xfrm>
          <a:prstGeom prst="rect">
            <a:avLst/>
          </a:prstGeom>
          <a:solidFill>
            <a:schemeClr val="bg1"/>
          </a:solidFill>
        </p:spPr>
        <p:txBody>
          <a:bodyPr wrap="square" rtlCol="0">
            <a:spAutoFit/>
          </a:bodyPr>
          <a:lstStyle/>
          <a:p>
            <a:pPr algn="ctr"/>
            <a:r>
              <a:rPr lang="en-US" sz="900" b="1" dirty="0">
                <a:solidFill>
                  <a:srgbClr val="00B050"/>
                </a:solidFill>
              </a:rPr>
              <a:t>DATA ANALYTICS</a:t>
            </a:r>
          </a:p>
          <a:p>
            <a:pPr algn="ctr"/>
            <a:r>
              <a:rPr lang="en-US" sz="900" b="1" dirty="0">
                <a:solidFill>
                  <a:srgbClr val="00B050"/>
                </a:solidFill>
              </a:rPr>
              <a:t>OCCUPATIONS</a:t>
            </a:r>
          </a:p>
        </p:txBody>
      </p:sp>
      <p:sp>
        <p:nvSpPr>
          <p:cNvPr id="14" name="TextBox 13">
            <a:extLst>
              <a:ext uri="{FF2B5EF4-FFF2-40B4-BE49-F238E27FC236}">
                <a16:creationId xmlns:a16="http://schemas.microsoft.com/office/drawing/2014/main" id="{30DBEE1D-F071-A8F4-130C-553CF03AE8A2}"/>
              </a:ext>
            </a:extLst>
          </p:cNvPr>
          <p:cNvSpPr txBox="1"/>
          <p:nvPr/>
        </p:nvSpPr>
        <p:spPr>
          <a:xfrm>
            <a:off x="2129435" y="3207651"/>
            <a:ext cx="1799926" cy="369332"/>
          </a:xfrm>
          <a:prstGeom prst="rect">
            <a:avLst/>
          </a:prstGeom>
          <a:solidFill>
            <a:schemeClr val="bg1"/>
          </a:solidFill>
        </p:spPr>
        <p:txBody>
          <a:bodyPr wrap="square" rtlCol="0">
            <a:spAutoFit/>
          </a:bodyPr>
          <a:lstStyle/>
          <a:p>
            <a:pPr algn="ctr"/>
            <a:r>
              <a:rPr lang="en-US" sz="900" b="1" dirty="0">
                <a:solidFill>
                  <a:srgbClr val="00B050"/>
                </a:solidFill>
              </a:rPr>
              <a:t>MICROSOFT CERTIFIED</a:t>
            </a:r>
          </a:p>
          <a:p>
            <a:pPr algn="ctr"/>
            <a:r>
              <a:rPr lang="en-US" sz="900" b="1" dirty="0">
                <a:solidFill>
                  <a:srgbClr val="00B050"/>
                </a:solidFill>
              </a:rPr>
              <a:t>DATA ANALYST ASSOCIATE</a:t>
            </a:r>
          </a:p>
        </p:txBody>
      </p:sp>
      <p:sp>
        <p:nvSpPr>
          <p:cNvPr id="15" name="TextBox 14">
            <a:extLst>
              <a:ext uri="{FF2B5EF4-FFF2-40B4-BE49-F238E27FC236}">
                <a16:creationId xmlns:a16="http://schemas.microsoft.com/office/drawing/2014/main" id="{1084718F-FF4C-E24B-539A-57035068093A}"/>
              </a:ext>
            </a:extLst>
          </p:cNvPr>
          <p:cNvSpPr txBox="1"/>
          <p:nvPr/>
        </p:nvSpPr>
        <p:spPr>
          <a:xfrm>
            <a:off x="2259062" y="1819889"/>
            <a:ext cx="713185" cy="246221"/>
          </a:xfrm>
          <a:prstGeom prst="rect">
            <a:avLst/>
          </a:prstGeom>
          <a:solidFill>
            <a:schemeClr val="bg1"/>
          </a:solidFill>
        </p:spPr>
        <p:txBody>
          <a:bodyPr wrap="square" rtlCol="0">
            <a:spAutoFit/>
          </a:bodyPr>
          <a:lstStyle/>
          <a:p>
            <a:r>
              <a:rPr lang="en-US" sz="1000" b="1" dirty="0">
                <a:solidFill>
                  <a:srgbClr val="00B050"/>
                </a:solidFill>
              </a:rPr>
              <a:t>ABOUT</a:t>
            </a:r>
          </a:p>
        </p:txBody>
      </p:sp>
      <p:sp>
        <p:nvSpPr>
          <p:cNvPr id="16" name="TextBox 15">
            <a:extLst>
              <a:ext uri="{FF2B5EF4-FFF2-40B4-BE49-F238E27FC236}">
                <a16:creationId xmlns:a16="http://schemas.microsoft.com/office/drawing/2014/main" id="{EF92D612-8F5F-6940-67B0-A45702B22F22}"/>
              </a:ext>
            </a:extLst>
          </p:cNvPr>
          <p:cNvSpPr txBox="1"/>
          <p:nvPr/>
        </p:nvSpPr>
        <p:spPr>
          <a:xfrm>
            <a:off x="4418801" y="1818058"/>
            <a:ext cx="713185" cy="246221"/>
          </a:xfrm>
          <a:prstGeom prst="rect">
            <a:avLst/>
          </a:prstGeom>
          <a:solidFill>
            <a:schemeClr val="bg1"/>
          </a:solidFill>
        </p:spPr>
        <p:txBody>
          <a:bodyPr wrap="square" rtlCol="0">
            <a:spAutoFit/>
          </a:bodyPr>
          <a:lstStyle/>
          <a:p>
            <a:r>
              <a:rPr lang="en-US" sz="1000" b="1" dirty="0">
                <a:solidFill>
                  <a:srgbClr val="00B050"/>
                </a:solidFill>
              </a:rPr>
              <a:t>ABOUT</a:t>
            </a:r>
          </a:p>
        </p:txBody>
      </p:sp>
      <p:sp>
        <p:nvSpPr>
          <p:cNvPr id="17" name="TextBox 16">
            <a:extLst>
              <a:ext uri="{FF2B5EF4-FFF2-40B4-BE49-F238E27FC236}">
                <a16:creationId xmlns:a16="http://schemas.microsoft.com/office/drawing/2014/main" id="{680369D9-DFFB-64D1-D6D2-ECEB6157AAE7}"/>
              </a:ext>
            </a:extLst>
          </p:cNvPr>
          <p:cNvSpPr txBox="1"/>
          <p:nvPr/>
        </p:nvSpPr>
        <p:spPr>
          <a:xfrm>
            <a:off x="2261142" y="3676109"/>
            <a:ext cx="713185" cy="246221"/>
          </a:xfrm>
          <a:prstGeom prst="rect">
            <a:avLst/>
          </a:prstGeom>
          <a:solidFill>
            <a:schemeClr val="bg1"/>
          </a:solidFill>
        </p:spPr>
        <p:txBody>
          <a:bodyPr wrap="square" rtlCol="0">
            <a:spAutoFit/>
          </a:bodyPr>
          <a:lstStyle/>
          <a:p>
            <a:r>
              <a:rPr lang="en-US" sz="1000" b="1" dirty="0">
                <a:solidFill>
                  <a:srgbClr val="00B050"/>
                </a:solidFill>
              </a:rPr>
              <a:t>ABOUT</a:t>
            </a:r>
          </a:p>
        </p:txBody>
      </p:sp>
      <p:sp>
        <p:nvSpPr>
          <p:cNvPr id="18" name="TextBox 17">
            <a:extLst>
              <a:ext uri="{FF2B5EF4-FFF2-40B4-BE49-F238E27FC236}">
                <a16:creationId xmlns:a16="http://schemas.microsoft.com/office/drawing/2014/main" id="{22679B86-08DB-167F-44CE-7D525D088938}"/>
              </a:ext>
            </a:extLst>
          </p:cNvPr>
          <p:cNvSpPr txBox="1"/>
          <p:nvPr/>
        </p:nvSpPr>
        <p:spPr>
          <a:xfrm>
            <a:off x="1964757" y="2019641"/>
            <a:ext cx="2129281" cy="877163"/>
          </a:xfrm>
          <a:prstGeom prst="rect">
            <a:avLst/>
          </a:prstGeom>
          <a:solidFill>
            <a:schemeClr val="bg1"/>
          </a:solidFill>
        </p:spPr>
        <p:txBody>
          <a:bodyPr wrap="square" rtlCol="0">
            <a:spAutoFit/>
          </a:bodyPr>
          <a:lstStyle/>
          <a:p>
            <a:r>
              <a:rPr lang="en-US" sz="850" b="1" dirty="0">
                <a:latin typeface="Arial Narrow" panose="020B0606020202030204" pitchFamily="34" charset="0"/>
                <a:cs typeface="Arial" panose="020B0604020202020204" pitchFamily="34" charset="0"/>
              </a:rPr>
              <a:t>The Microsoft Specialist in Microsoft Excel certification validates that students have a fundamental understanding of Excel and the skills to successfully perform operations with formulas and functions, in addition to managing data.</a:t>
            </a:r>
          </a:p>
        </p:txBody>
      </p:sp>
      <p:sp>
        <p:nvSpPr>
          <p:cNvPr id="19" name="TextBox 18">
            <a:extLst>
              <a:ext uri="{FF2B5EF4-FFF2-40B4-BE49-F238E27FC236}">
                <a16:creationId xmlns:a16="http://schemas.microsoft.com/office/drawing/2014/main" id="{31457228-5B25-94AB-1903-E5931644E10C}"/>
              </a:ext>
            </a:extLst>
          </p:cNvPr>
          <p:cNvSpPr txBox="1"/>
          <p:nvPr/>
        </p:nvSpPr>
        <p:spPr>
          <a:xfrm>
            <a:off x="4174398" y="2001475"/>
            <a:ext cx="2197405" cy="1007968"/>
          </a:xfrm>
          <a:prstGeom prst="rect">
            <a:avLst/>
          </a:prstGeom>
          <a:solidFill>
            <a:schemeClr val="bg1"/>
          </a:solidFill>
        </p:spPr>
        <p:txBody>
          <a:bodyPr wrap="square" rtlCol="0">
            <a:spAutoFit/>
          </a:bodyPr>
          <a:lstStyle/>
          <a:p>
            <a:r>
              <a:rPr lang="en-US" sz="850" b="1" dirty="0">
                <a:latin typeface="Arial Narrow" panose="020B0606020202030204" pitchFamily="34" charset="0"/>
                <a:cs typeface="Arial" panose="020B0604020202020204" pitchFamily="34" charset="0"/>
              </a:rPr>
              <a:t>The Microsoft Office Specialist Access certification compliments the knowledge students earn within the data analytics training program.  The certification itself validates ability to create custom, browser-based database applications including tasks such as query, form, and report creation</a:t>
            </a:r>
          </a:p>
        </p:txBody>
      </p:sp>
      <p:sp>
        <p:nvSpPr>
          <p:cNvPr id="20" name="TextBox 19">
            <a:extLst>
              <a:ext uri="{FF2B5EF4-FFF2-40B4-BE49-F238E27FC236}">
                <a16:creationId xmlns:a16="http://schemas.microsoft.com/office/drawing/2014/main" id="{81EB7C23-E417-C912-2753-25231ED41510}"/>
              </a:ext>
            </a:extLst>
          </p:cNvPr>
          <p:cNvSpPr txBox="1"/>
          <p:nvPr/>
        </p:nvSpPr>
        <p:spPr>
          <a:xfrm>
            <a:off x="1964757" y="3855436"/>
            <a:ext cx="2129281" cy="1007968"/>
          </a:xfrm>
          <a:prstGeom prst="rect">
            <a:avLst/>
          </a:prstGeom>
          <a:solidFill>
            <a:schemeClr val="bg1"/>
          </a:solidFill>
        </p:spPr>
        <p:txBody>
          <a:bodyPr wrap="square" rtlCol="0">
            <a:spAutoFit/>
          </a:bodyPr>
          <a:lstStyle/>
          <a:p>
            <a:r>
              <a:rPr lang="en-US" sz="850" b="1" dirty="0">
                <a:latin typeface="Arial Narrow" panose="020B0606020202030204" pitchFamily="34" charset="0"/>
                <a:cs typeface="Arial" panose="020B0604020202020204" pitchFamily="34" charset="0"/>
              </a:rPr>
              <a:t>The Data Analyst Associate certification validates the ability to create and optimize data visualization techniques.  It ensures that students: creatively engage with data, configure dashboards, implement artificial intelligence methods when appropriate, and more.</a:t>
            </a:r>
          </a:p>
        </p:txBody>
      </p:sp>
      <p:sp>
        <p:nvSpPr>
          <p:cNvPr id="21" name="TextBox 20">
            <a:extLst>
              <a:ext uri="{FF2B5EF4-FFF2-40B4-BE49-F238E27FC236}">
                <a16:creationId xmlns:a16="http://schemas.microsoft.com/office/drawing/2014/main" id="{5D57C38E-4816-BFE5-3CFB-731AB90516E2}"/>
              </a:ext>
            </a:extLst>
          </p:cNvPr>
          <p:cNvSpPr txBox="1"/>
          <p:nvPr/>
        </p:nvSpPr>
        <p:spPr>
          <a:xfrm>
            <a:off x="4480253" y="3565364"/>
            <a:ext cx="1531737" cy="615553"/>
          </a:xfrm>
          <a:prstGeom prst="rect">
            <a:avLst/>
          </a:prstGeom>
          <a:solidFill>
            <a:schemeClr val="bg1"/>
          </a:solidFill>
        </p:spPr>
        <p:txBody>
          <a:bodyPr wrap="square" rtlCol="0">
            <a:spAutoFit/>
          </a:bodyPr>
          <a:lstStyle/>
          <a:p>
            <a:pPr algn="ctr"/>
            <a:r>
              <a:rPr lang="en-US" sz="850" b="1" dirty="0">
                <a:latin typeface="Arial Narrow" panose="020B0606020202030204" pitchFamily="34" charset="0"/>
                <a:cs typeface="Arial" panose="020B0604020202020204" pitchFamily="34" charset="0"/>
              </a:rPr>
              <a:t>Database Analyst</a:t>
            </a:r>
          </a:p>
          <a:p>
            <a:pPr algn="ctr"/>
            <a:r>
              <a:rPr lang="en-US" sz="850" b="1" dirty="0">
                <a:latin typeface="Arial Narrow" panose="020B0606020202030204" pitchFamily="34" charset="0"/>
                <a:cs typeface="Arial" panose="020B0604020202020204" pitchFamily="34" charset="0"/>
              </a:rPr>
              <a:t>Business Analyst</a:t>
            </a:r>
          </a:p>
          <a:p>
            <a:pPr algn="ctr"/>
            <a:r>
              <a:rPr lang="en-US" sz="850" b="1" dirty="0">
                <a:latin typeface="Arial Narrow" panose="020B0606020202030204" pitchFamily="34" charset="0"/>
                <a:cs typeface="Arial" panose="020B0604020202020204" pitchFamily="34" charset="0"/>
              </a:rPr>
              <a:t>Associate Project Manager</a:t>
            </a:r>
          </a:p>
          <a:p>
            <a:pPr algn="ctr"/>
            <a:r>
              <a:rPr lang="en-US" sz="850" b="1" dirty="0">
                <a:latin typeface="Arial Narrow" panose="020B0606020202030204" pitchFamily="34" charset="0"/>
                <a:cs typeface="Arial" panose="020B0604020202020204" pitchFamily="34" charset="0"/>
              </a:rPr>
              <a:t>And more!</a:t>
            </a:r>
          </a:p>
        </p:txBody>
      </p:sp>
      <p:sp>
        <p:nvSpPr>
          <p:cNvPr id="22" name="TextBox 21">
            <a:extLst>
              <a:ext uri="{FF2B5EF4-FFF2-40B4-BE49-F238E27FC236}">
                <a16:creationId xmlns:a16="http://schemas.microsoft.com/office/drawing/2014/main" id="{C15B6321-A3BE-8ABC-6BA0-1145454E241A}"/>
              </a:ext>
            </a:extLst>
          </p:cNvPr>
          <p:cNvSpPr txBox="1"/>
          <p:nvPr/>
        </p:nvSpPr>
        <p:spPr>
          <a:xfrm>
            <a:off x="2359658" y="5168239"/>
            <a:ext cx="3357329"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Contact us at or visit us at</a:t>
            </a:r>
          </a:p>
          <a:p>
            <a:pPr algn="ctr"/>
            <a:r>
              <a:rPr lang="en-US" sz="1100" dirty="0">
                <a:latin typeface="Arial" panose="020B0604020202020204" pitchFamily="34" charset="0"/>
                <a:cs typeface="Arial" panose="020B0604020202020204" pitchFamily="34" charset="0"/>
              </a:rPr>
              <a:t> </a:t>
            </a:r>
          </a:p>
          <a:p>
            <a:pPr algn="ctr"/>
            <a:endParaRPr lang="en-US" sz="11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97344AA-9FC9-DB97-998C-E431573AD38C}"/>
              </a:ext>
            </a:extLst>
          </p:cNvPr>
          <p:cNvSpPr txBox="1"/>
          <p:nvPr/>
        </p:nvSpPr>
        <p:spPr>
          <a:xfrm>
            <a:off x="1110781" y="6522299"/>
            <a:ext cx="4792929" cy="1423467"/>
          </a:xfrm>
          <a:prstGeom prst="rect">
            <a:avLst/>
          </a:prstGeom>
          <a:solidFill>
            <a:schemeClr val="bg1"/>
          </a:solidFill>
        </p:spPr>
        <p:txBody>
          <a:bodyPr wrap="square" rtlCol="0">
            <a:spAutoFit/>
          </a:bodyPr>
          <a:lstStyle/>
          <a:p>
            <a:r>
              <a:rPr lang="en-US" sz="850" dirty="0"/>
              <a:t>At IT Career Lab, professionals move at the speed of technology using a unique accelerated approach that offers a globally-recognized multi-certification curriculum with hands-on training on a live network. As a Cisco Networking Academy and Certified Microsoft Partner, IT Career Lab is always on the cutting edge, with the most current offerings for career pathways in information technology careers.  Our certified instructors offer working-world scenarios inside the classroom, optimizing preparation for the work environment.  At IT Career Lab, we have never cancelled or rescheduled new class start dates and we remain steadfast in our commitment to building our future information technology workforce.</a:t>
            </a:r>
          </a:p>
          <a:p>
            <a:endParaRPr lang="en-US" sz="500" dirty="0"/>
          </a:p>
          <a:p>
            <a:pPr algn="ctr"/>
            <a:r>
              <a:rPr lang="en-US" sz="900" dirty="0"/>
              <a:t>IT Career Lab – 567 W. Lake Street, Suite 1150 – Chicago, IL  60661</a:t>
            </a:r>
          </a:p>
          <a:p>
            <a:pPr algn="ctr"/>
            <a:r>
              <a:rPr lang="en-US" sz="900" dirty="0"/>
              <a:t>ITCareerLab.org  - 312.994.4300 </a:t>
            </a:r>
          </a:p>
          <a:p>
            <a:pPr algn="ctr"/>
            <a:endParaRPr lang="en-US" sz="400" dirty="0"/>
          </a:p>
        </p:txBody>
      </p:sp>
      <p:pic>
        <p:nvPicPr>
          <p:cNvPr id="26" name="Picture 25">
            <a:extLst>
              <a:ext uri="{FF2B5EF4-FFF2-40B4-BE49-F238E27FC236}">
                <a16:creationId xmlns:a16="http://schemas.microsoft.com/office/drawing/2014/main" id="{DDB49504-CD7F-EB13-FB38-E6A3B4A40248}"/>
              </a:ext>
            </a:extLst>
          </p:cNvPr>
          <p:cNvPicPr>
            <a:picLocks noChangeAspect="1"/>
          </p:cNvPicPr>
          <p:nvPr/>
        </p:nvPicPr>
        <p:blipFill rotWithShape="1">
          <a:blip r:embed="rId4"/>
          <a:srcRect l="41837" t="50000" r="42523" b="29519"/>
          <a:stretch/>
        </p:blipFill>
        <p:spPr>
          <a:xfrm>
            <a:off x="958838" y="8218132"/>
            <a:ext cx="1245794" cy="789709"/>
          </a:xfrm>
          <a:prstGeom prst="rect">
            <a:avLst/>
          </a:prstGeom>
        </p:spPr>
      </p:pic>
      <p:pic>
        <p:nvPicPr>
          <p:cNvPr id="27" name="Picture 26">
            <a:extLst>
              <a:ext uri="{FF2B5EF4-FFF2-40B4-BE49-F238E27FC236}">
                <a16:creationId xmlns:a16="http://schemas.microsoft.com/office/drawing/2014/main" id="{376FA6AE-5081-C947-AF6C-239422F476F7}"/>
              </a:ext>
            </a:extLst>
          </p:cNvPr>
          <p:cNvPicPr>
            <a:picLocks noChangeAspect="1"/>
          </p:cNvPicPr>
          <p:nvPr/>
        </p:nvPicPr>
        <p:blipFill rotWithShape="1">
          <a:blip r:embed="rId4"/>
          <a:srcRect l="35570" t="69149" r="28859" b="16116"/>
          <a:stretch/>
        </p:blipFill>
        <p:spPr>
          <a:xfrm>
            <a:off x="2495918" y="8312929"/>
            <a:ext cx="3221069" cy="626031"/>
          </a:xfrm>
          <a:prstGeom prst="rect">
            <a:avLst/>
          </a:prstGeom>
        </p:spPr>
      </p:pic>
      <p:sp>
        <p:nvSpPr>
          <p:cNvPr id="28" name="TextBox 27">
            <a:extLst>
              <a:ext uri="{FF2B5EF4-FFF2-40B4-BE49-F238E27FC236}">
                <a16:creationId xmlns:a16="http://schemas.microsoft.com/office/drawing/2014/main" id="{AF4A3270-BA1E-9BEE-71E1-9A41134AF913}"/>
              </a:ext>
            </a:extLst>
          </p:cNvPr>
          <p:cNvSpPr txBox="1"/>
          <p:nvPr/>
        </p:nvSpPr>
        <p:spPr>
          <a:xfrm>
            <a:off x="3929361" y="8448072"/>
            <a:ext cx="1974349" cy="184666"/>
          </a:xfrm>
          <a:prstGeom prst="rect">
            <a:avLst/>
          </a:prstGeom>
          <a:solidFill>
            <a:schemeClr val="bg1"/>
          </a:solidFill>
        </p:spPr>
        <p:txBody>
          <a:bodyPr wrap="square" rtlCol="0">
            <a:spAutoFit/>
          </a:bodyPr>
          <a:lstStyle/>
          <a:p>
            <a:r>
              <a:rPr lang="en-US" sz="600" dirty="0"/>
              <a:t>IT Career Lab is a division of National Able Network, Inc.</a:t>
            </a:r>
          </a:p>
        </p:txBody>
      </p:sp>
      <p:sp>
        <p:nvSpPr>
          <p:cNvPr id="29" name="TextBox 28">
            <a:extLst>
              <a:ext uri="{FF2B5EF4-FFF2-40B4-BE49-F238E27FC236}">
                <a16:creationId xmlns:a16="http://schemas.microsoft.com/office/drawing/2014/main" id="{636E70BE-A3BE-FA04-8E3F-BF35205F3C1B}"/>
              </a:ext>
            </a:extLst>
          </p:cNvPr>
          <p:cNvSpPr txBox="1"/>
          <p:nvPr/>
        </p:nvSpPr>
        <p:spPr>
          <a:xfrm>
            <a:off x="2087774" y="8648127"/>
            <a:ext cx="3766841" cy="400110"/>
          </a:xfrm>
          <a:prstGeom prst="rect">
            <a:avLst/>
          </a:prstGeom>
          <a:solidFill>
            <a:schemeClr val="bg1"/>
          </a:solidFill>
        </p:spPr>
        <p:txBody>
          <a:bodyPr wrap="square" rtlCol="0">
            <a:spAutoFit/>
          </a:bodyPr>
          <a:lstStyle/>
          <a:p>
            <a:pPr algn="just"/>
            <a:r>
              <a:rPr lang="en-US" sz="500" dirty="0"/>
              <a:t>IT Career Lab, a division of National Able Network, is not accredited by a US Department of Higher Education recognized accrediting body.  IT Career Lab is approved by the Division of Private Business and Vocational Schools of the Illinois Board of Higher Education and the Illinois State Approving Agency for the enrollment of qualified veterans and /for eligible persons to receive G.I. Bill educational benefits.</a:t>
            </a:r>
          </a:p>
          <a:p>
            <a:pPr algn="just"/>
            <a:r>
              <a:rPr lang="en-US" sz="500" dirty="0"/>
              <a:t>                                                                                      G.I. Bill is a registered trademark of the U.S. Department of Veterans Affairs (VA)</a:t>
            </a:r>
          </a:p>
        </p:txBody>
      </p:sp>
      <p:sp>
        <p:nvSpPr>
          <p:cNvPr id="23" name="TextBox 22">
            <a:extLst>
              <a:ext uri="{FF2B5EF4-FFF2-40B4-BE49-F238E27FC236}">
                <a16:creationId xmlns:a16="http://schemas.microsoft.com/office/drawing/2014/main" id="{CF37A402-F77A-4F27-A1DA-B4B2C2559E44}"/>
              </a:ext>
            </a:extLst>
          </p:cNvPr>
          <p:cNvSpPr txBox="1"/>
          <p:nvPr/>
        </p:nvSpPr>
        <p:spPr>
          <a:xfrm>
            <a:off x="2495918" y="5329821"/>
            <a:ext cx="3221069" cy="276999"/>
          </a:xfrm>
          <a:prstGeom prst="rect">
            <a:avLst/>
          </a:prstGeom>
          <a:noFill/>
        </p:spPr>
        <p:txBody>
          <a:bodyPr wrap="square">
            <a:spAutoFit/>
          </a:bodyPr>
          <a:lstStyle/>
          <a:p>
            <a:r>
              <a:rPr lang="en-US" sz="1200" dirty="0">
                <a:hlinkClick r:id="rId5"/>
              </a:rPr>
              <a:t>IT Career Lab: Today’s Technology. Your Future.</a:t>
            </a:r>
            <a:endParaRPr lang="en-US" sz="1200" dirty="0"/>
          </a:p>
        </p:txBody>
      </p:sp>
    </p:spTree>
    <p:extLst>
      <p:ext uri="{BB962C8B-B14F-4D97-AF65-F5344CB8AC3E}">
        <p14:creationId xmlns:p14="http://schemas.microsoft.com/office/powerpoint/2010/main" val="382085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F5D9B37-253E-46B1-A897-FC9870BFFBFF}"/>
              </a:ext>
            </a:extLst>
          </p:cNvPr>
          <p:cNvGraphicFramePr>
            <a:graphicFrameLocks noGrp="1"/>
          </p:cNvGraphicFramePr>
          <p:nvPr>
            <p:extLst>
              <p:ext uri="{D42A27DB-BD31-4B8C-83A1-F6EECF244321}">
                <p14:modId xmlns:p14="http://schemas.microsoft.com/office/powerpoint/2010/main" val="1218791824"/>
              </p:ext>
            </p:extLst>
          </p:nvPr>
        </p:nvGraphicFramePr>
        <p:xfrm>
          <a:off x="-13365" y="0"/>
          <a:ext cx="6848475" cy="9187820"/>
        </p:xfrm>
        <a:graphic>
          <a:graphicData uri="http://schemas.openxmlformats.org/drawingml/2006/table">
            <a:tbl>
              <a:tblPr firstRow="1" bandRow="1">
                <a:tableStyleId>{5FD0F851-EC5A-4D38-B0AD-8093EC10F338}</a:tableStyleId>
              </a:tblPr>
              <a:tblGrid>
                <a:gridCol w="3686724">
                  <a:extLst>
                    <a:ext uri="{9D8B030D-6E8A-4147-A177-3AD203B41FA5}">
                      <a16:colId xmlns:a16="http://schemas.microsoft.com/office/drawing/2014/main" val="3957173332"/>
                    </a:ext>
                  </a:extLst>
                </a:gridCol>
                <a:gridCol w="3161751">
                  <a:extLst>
                    <a:ext uri="{9D8B030D-6E8A-4147-A177-3AD203B41FA5}">
                      <a16:colId xmlns:a16="http://schemas.microsoft.com/office/drawing/2014/main" val="1067291400"/>
                    </a:ext>
                  </a:extLst>
                </a:gridCol>
              </a:tblGrid>
              <a:tr h="3301581">
                <a:tc gridSpan="2">
                  <a:txBody>
                    <a:bodyPr/>
                    <a:lstStyle/>
                    <a:p>
                      <a:pPr algn="ctr"/>
                      <a:endParaRPr lang="en-US" sz="1100" b="0" i="0" kern="1200" dirty="0">
                        <a:solidFill>
                          <a:srgbClr val="FF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rgbClr val="FFFFCC"/>
                      </a:fgClr>
                      <a:bgClr>
                        <a:schemeClr val="bg1"/>
                      </a:bgClr>
                    </a:patt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4148709"/>
                  </a:ext>
                </a:extLst>
              </a:tr>
              <a:tr h="2743200">
                <a:tc gridSpan="2">
                  <a:txBody>
                    <a:bodyPr/>
                    <a:lstStyle/>
                    <a:p>
                      <a:pPr lvl="0" algn="ctr"/>
                      <a:endParaRPr lang="en-US" sz="1100" b="0" u="none"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rgbClr val="FFFFCC"/>
                      </a:fgClr>
                      <a:bgClr>
                        <a:schemeClr val="bg1"/>
                      </a:bgClr>
                    </a:pattFill>
                  </a:tcPr>
                </a:tc>
                <a:tc hMerge="1">
                  <a:txBody>
                    <a:bodyPr/>
                    <a:lstStyle/>
                    <a:p>
                      <a:endParaRPr lang="en-US" sz="13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4789991"/>
                  </a:ext>
                </a:extLst>
              </a:tr>
              <a:tr h="2074531">
                <a:tc>
                  <a:txBody>
                    <a:bodyPr/>
                    <a:lstStyle/>
                    <a:p>
                      <a:endParaRPr lang="en-US" dirty="0"/>
                    </a:p>
                    <a:p>
                      <a:endParaRPr lang="en-US" dirty="0"/>
                    </a:p>
                    <a:p>
                      <a:pPr algn="ctr"/>
                      <a:endParaRPr lang="en-US" dirty="0"/>
                    </a:p>
                    <a:p>
                      <a:pPr algn="ctr"/>
                      <a:endParaRPr lang="en-US" dirty="0"/>
                    </a:p>
                    <a:p>
                      <a:pPr algn="ctr"/>
                      <a:r>
                        <a:rPr lang="en-US" dirty="0"/>
                        <a:t>Link for Job information from the </a:t>
                      </a:r>
                      <a:r>
                        <a:rPr lang="en-US" dirty="0" err="1"/>
                        <a:t>OneStop</a:t>
                      </a:r>
                      <a:r>
                        <a:rPr lang="en-US" dirty="0"/>
                        <a:t> Resource Library for May: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https://www.lakecountyil.gov/2811/Resource-Library</a:t>
                      </a:r>
                      <a:r>
                        <a:rPr kumimoji="0" lang="en-US" altLang="en-US" sz="11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endParaRPr kumimoji="0" lang="en-US" sz="1050" b="0" i="0" u="none" strike="noStrike" kern="1200" cap="none" spc="0" normalizeH="0" baseline="0" noProof="0" dirty="0">
                        <a:ln>
                          <a:noFill/>
                        </a:ln>
                        <a:solidFill>
                          <a:prstClr val="black"/>
                        </a:solidFill>
                        <a:effectLst/>
                        <a:uLnTx/>
                        <a:uFillTx/>
                        <a:latin typeface="+mn-lt"/>
                        <a:ea typeface="+mn-ea"/>
                        <a:cs typeface="+mn-cs"/>
                      </a:endParaRPr>
                    </a:p>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rgbClr val="FFFFCC"/>
                      </a:fgClr>
                      <a:bgClr>
                        <a:schemeClr val="bg1"/>
                      </a:bgClr>
                    </a:pattFill>
                  </a:tcPr>
                </a:tc>
                <a:tc>
                  <a:txBody>
                    <a:bodyPr/>
                    <a:lstStyle/>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rgbClr val="FFFFCC"/>
                      </a:fgClr>
                      <a:bgClr>
                        <a:schemeClr val="bg1"/>
                      </a:bgClr>
                    </a:pattFill>
                  </a:tcPr>
                </a:tc>
                <a:extLst>
                  <a:ext uri="{0D108BD9-81ED-4DB2-BD59-A6C34878D82A}">
                    <a16:rowId xmlns:a16="http://schemas.microsoft.com/office/drawing/2014/main" val="1050526623"/>
                  </a:ext>
                </a:extLst>
              </a:tr>
              <a:tr h="1068508">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rgbClr val="FFFFCC"/>
                      </a:fgClr>
                      <a:bgClr>
                        <a:schemeClr val="bg1"/>
                      </a:bgClr>
                    </a:patt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038709"/>
                  </a:ext>
                </a:extLst>
              </a:tr>
            </a:tbl>
          </a:graphicData>
        </a:graphic>
      </p:graphicFrame>
      <p:pic>
        <p:nvPicPr>
          <p:cNvPr id="7" name="Picture 6">
            <a:extLst>
              <a:ext uri="{FF2B5EF4-FFF2-40B4-BE49-F238E27FC236}">
                <a16:creationId xmlns:a16="http://schemas.microsoft.com/office/drawing/2014/main" id="{DAED2C8E-5AF7-4AF1-9DC1-245892B5304E}"/>
              </a:ext>
            </a:extLst>
          </p:cNvPr>
          <p:cNvPicPr>
            <a:picLocks noChangeAspect="1"/>
          </p:cNvPicPr>
          <p:nvPr/>
        </p:nvPicPr>
        <p:blipFill>
          <a:blip r:embed="rId3"/>
          <a:stretch>
            <a:fillRect/>
          </a:stretch>
        </p:blipFill>
        <p:spPr>
          <a:xfrm>
            <a:off x="997555" y="6245649"/>
            <a:ext cx="1779222" cy="582112"/>
          </a:xfrm>
          <a:prstGeom prst="rect">
            <a:avLst/>
          </a:prstGeom>
        </p:spPr>
      </p:pic>
      <p:grpSp>
        <p:nvGrpSpPr>
          <p:cNvPr id="15" name="Group 14">
            <a:extLst>
              <a:ext uri="{FF2B5EF4-FFF2-40B4-BE49-F238E27FC236}">
                <a16:creationId xmlns:a16="http://schemas.microsoft.com/office/drawing/2014/main" id="{412CECE1-3D7F-41FD-8CAA-5C23201077F3}"/>
              </a:ext>
            </a:extLst>
          </p:cNvPr>
          <p:cNvGrpSpPr/>
          <p:nvPr/>
        </p:nvGrpSpPr>
        <p:grpSpPr>
          <a:xfrm>
            <a:off x="4088375" y="6378471"/>
            <a:ext cx="2473474" cy="515146"/>
            <a:chOff x="3670641" y="6303378"/>
            <a:chExt cx="2450550" cy="515146"/>
          </a:xfrm>
        </p:grpSpPr>
        <p:sp>
          <p:nvSpPr>
            <p:cNvPr id="11" name="Rectangle: Rounded Corners 10">
              <a:extLst>
                <a:ext uri="{FF2B5EF4-FFF2-40B4-BE49-F238E27FC236}">
                  <a16:creationId xmlns:a16="http://schemas.microsoft.com/office/drawing/2014/main" id="{512F1E63-D564-4B81-9F9D-809DB327F058}"/>
                </a:ext>
              </a:extLst>
            </p:cNvPr>
            <p:cNvSpPr/>
            <p:nvPr/>
          </p:nvSpPr>
          <p:spPr>
            <a:xfrm rot="20107116">
              <a:off x="3670641" y="6303378"/>
              <a:ext cx="653645" cy="51514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474DE3A6-6812-4D22-BA6D-3674947A3DEE}"/>
                </a:ext>
              </a:extLst>
            </p:cNvPr>
            <p:cNvSpPr/>
            <p:nvPr/>
          </p:nvSpPr>
          <p:spPr>
            <a:xfrm rot="21196650">
              <a:off x="3713398" y="6304186"/>
              <a:ext cx="654116" cy="4260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9458B77-04F8-4197-865B-D8BF256616B0}"/>
                </a:ext>
              </a:extLst>
            </p:cNvPr>
            <p:cNvSpPr txBox="1"/>
            <p:nvPr/>
          </p:nvSpPr>
          <p:spPr>
            <a:xfrm>
              <a:off x="3997464" y="6391674"/>
              <a:ext cx="2123727" cy="338554"/>
            </a:xfrm>
            <a:prstGeom prst="rect">
              <a:avLst/>
            </a:prstGeom>
            <a:noFill/>
          </p:spPr>
          <p:txBody>
            <a:bodyPr wrap="square" rtlCol="0">
              <a:spAutoFit/>
            </a:bodyPr>
            <a:lstStyle/>
            <a:p>
              <a:pPr algn="ctr"/>
              <a:r>
                <a:rPr lang="en-US" sz="1600" dirty="0">
                  <a:solidFill>
                    <a:schemeClr val="accent1">
                      <a:lumMod val="75000"/>
                    </a:schemeClr>
                  </a:solidFill>
                  <a:latin typeface="Arial" panose="020B0604020202020204" pitchFamily="34" charset="0"/>
                  <a:cs typeface="Arial" panose="020B0604020202020204" pitchFamily="34" charset="0"/>
                </a:rPr>
                <a:t>Current Workshops</a:t>
              </a:r>
            </a:p>
          </p:txBody>
        </p:sp>
      </p:grpSp>
      <p:sp>
        <p:nvSpPr>
          <p:cNvPr id="14" name="TextBox 13">
            <a:extLst>
              <a:ext uri="{FF2B5EF4-FFF2-40B4-BE49-F238E27FC236}">
                <a16:creationId xmlns:a16="http://schemas.microsoft.com/office/drawing/2014/main" id="{E067D61C-558B-4F17-811B-136EB0667EE1}"/>
              </a:ext>
            </a:extLst>
          </p:cNvPr>
          <p:cNvSpPr txBox="1"/>
          <p:nvPr/>
        </p:nvSpPr>
        <p:spPr>
          <a:xfrm>
            <a:off x="3694325" y="7014132"/>
            <a:ext cx="3163675" cy="461665"/>
          </a:xfrm>
          <a:prstGeom prst="rect">
            <a:avLst/>
          </a:prstGeom>
          <a:noFill/>
        </p:spPr>
        <p:txBody>
          <a:bodyPr wrap="square" rtlCol="0">
            <a:spAutoFit/>
          </a:bodyPr>
          <a:lstStyle/>
          <a:p>
            <a:r>
              <a:rPr lang="en-US" sz="1200" dirty="0">
                <a:cs typeface="Arial" panose="020B0604020202020204" pitchFamily="34" charset="0"/>
                <a:hlinkClick r:id="rId4"/>
              </a:rPr>
              <a:t>https://www.lakecountyil.gov/393/Calendars</a:t>
            </a:r>
            <a:endParaRPr lang="en-US" sz="1200" dirty="0">
              <a:cs typeface="Arial" panose="020B0604020202020204" pitchFamily="34" charset="0"/>
            </a:endParaRPr>
          </a:p>
          <a:p>
            <a:endParaRPr lang="en-US" sz="1200" dirty="0">
              <a:cs typeface="Arial" panose="020B0604020202020204" pitchFamily="34" charset="0"/>
            </a:endParaRPr>
          </a:p>
        </p:txBody>
      </p:sp>
      <p:sp>
        <p:nvSpPr>
          <p:cNvPr id="17" name="TextBox 16">
            <a:extLst>
              <a:ext uri="{FF2B5EF4-FFF2-40B4-BE49-F238E27FC236}">
                <a16:creationId xmlns:a16="http://schemas.microsoft.com/office/drawing/2014/main" id="{B92C8228-51BF-45B7-A989-96D88E8B7662}"/>
              </a:ext>
            </a:extLst>
          </p:cNvPr>
          <p:cNvSpPr txBox="1"/>
          <p:nvPr/>
        </p:nvSpPr>
        <p:spPr>
          <a:xfrm>
            <a:off x="4194018" y="7321909"/>
            <a:ext cx="2262189" cy="307777"/>
          </a:xfrm>
          <a:prstGeom prst="rect">
            <a:avLst/>
          </a:prstGeom>
          <a:noFill/>
        </p:spPr>
        <p:txBody>
          <a:bodyPr wrap="square" rtlCol="0">
            <a:spAutoFit/>
          </a:bodyPr>
          <a:lstStyle/>
          <a:p>
            <a:r>
              <a:rPr lang="en-US" sz="1400" dirty="0"/>
              <a:t>Link for current workshops</a:t>
            </a:r>
          </a:p>
        </p:txBody>
      </p:sp>
      <p:sp>
        <p:nvSpPr>
          <p:cNvPr id="20" name="TextBox 19">
            <a:extLst>
              <a:ext uri="{FF2B5EF4-FFF2-40B4-BE49-F238E27FC236}">
                <a16:creationId xmlns:a16="http://schemas.microsoft.com/office/drawing/2014/main" id="{12DB730C-2BAC-4CC2-A86C-A1D7C035ED6B}"/>
              </a:ext>
            </a:extLst>
          </p:cNvPr>
          <p:cNvSpPr txBox="1"/>
          <p:nvPr/>
        </p:nvSpPr>
        <p:spPr>
          <a:xfrm>
            <a:off x="0" y="7716827"/>
            <a:ext cx="6821747" cy="430887"/>
          </a:xfrm>
          <a:prstGeom prst="rect">
            <a:avLst/>
          </a:prstGeom>
          <a:solidFill>
            <a:schemeClr val="bg2"/>
          </a:solidFill>
        </p:spPr>
        <p:txBody>
          <a:bodyPr wrap="square">
            <a:spAutoFit/>
          </a:bodyPr>
          <a:lstStyle/>
          <a:p>
            <a:pPr algn="ctr"/>
            <a:r>
              <a:rPr lang="en-US" sz="1100" b="1" dirty="0">
                <a:latin typeface="Arial" panose="020B0604020202020204" pitchFamily="34" charset="0"/>
                <a:cs typeface="Arial" panose="020B0604020202020204" pitchFamily="34" charset="0"/>
              </a:rPr>
              <a:t>*** For more information or if you have any questions, please contact one of the</a:t>
            </a:r>
          </a:p>
          <a:p>
            <a:pPr algn="ctr"/>
            <a:r>
              <a:rPr lang="en-US" sz="1100" b="1" dirty="0">
                <a:latin typeface="Arial" panose="020B0604020202020204" pitchFamily="34" charset="0"/>
                <a:cs typeface="Arial" panose="020B0604020202020204" pitchFamily="34" charset="0"/>
              </a:rPr>
              <a:t> District 113 Support Staff ***</a:t>
            </a:r>
          </a:p>
        </p:txBody>
      </p:sp>
      <p:graphicFrame>
        <p:nvGraphicFramePr>
          <p:cNvPr id="3" name="Table 2">
            <a:extLst>
              <a:ext uri="{FF2B5EF4-FFF2-40B4-BE49-F238E27FC236}">
                <a16:creationId xmlns:a16="http://schemas.microsoft.com/office/drawing/2014/main" id="{8727E250-C55B-46AD-BD68-8D270A6B9FDB}"/>
              </a:ext>
            </a:extLst>
          </p:cNvPr>
          <p:cNvGraphicFramePr>
            <a:graphicFrameLocks noGrp="1"/>
          </p:cNvGraphicFramePr>
          <p:nvPr>
            <p:extLst>
              <p:ext uri="{D42A27DB-BD31-4B8C-83A1-F6EECF244321}">
                <p14:modId xmlns:p14="http://schemas.microsoft.com/office/powerpoint/2010/main" val="2836568934"/>
              </p:ext>
            </p:extLst>
          </p:nvPr>
        </p:nvGraphicFramePr>
        <p:xfrm>
          <a:off x="0" y="8127827"/>
          <a:ext cx="6791327" cy="1051560"/>
        </p:xfrm>
        <a:graphic>
          <a:graphicData uri="http://schemas.openxmlformats.org/drawingml/2006/table">
            <a:tbl>
              <a:tblPr firstRow="1" bandRow="1">
                <a:tableStyleId>{69012ECD-51FC-41F1-AA8D-1B2483CD663E}</a:tableStyleId>
              </a:tblPr>
              <a:tblGrid>
                <a:gridCol w="2149632">
                  <a:extLst>
                    <a:ext uri="{9D8B030D-6E8A-4147-A177-3AD203B41FA5}">
                      <a16:colId xmlns:a16="http://schemas.microsoft.com/office/drawing/2014/main" val="1037179496"/>
                    </a:ext>
                  </a:extLst>
                </a:gridCol>
                <a:gridCol w="2137985">
                  <a:extLst>
                    <a:ext uri="{9D8B030D-6E8A-4147-A177-3AD203B41FA5}">
                      <a16:colId xmlns:a16="http://schemas.microsoft.com/office/drawing/2014/main" val="1840685696"/>
                    </a:ext>
                  </a:extLst>
                </a:gridCol>
                <a:gridCol w="2503710">
                  <a:extLst>
                    <a:ext uri="{9D8B030D-6E8A-4147-A177-3AD203B41FA5}">
                      <a16:colId xmlns:a16="http://schemas.microsoft.com/office/drawing/2014/main" val="871724856"/>
                    </a:ext>
                  </a:extLst>
                </a:gridCol>
              </a:tblGrid>
              <a:tr h="939382">
                <a:tc>
                  <a:txBody>
                    <a:bodyPr/>
                    <a:lstStyle/>
                    <a:p>
                      <a:pPr algn="ctr"/>
                      <a:endParaRPr lang="en-US" sz="1050" b="0" dirty="0">
                        <a:solidFill>
                          <a:schemeClr val="tx1"/>
                        </a:solidFill>
                        <a:latin typeface="Arial" panose="020B0604020202020204" pitchFamily="34" charset="0"/>
                        <a:cs typeface="Arial" panose="020B0604020202020204" pitchFamily="34" charset="0"/>
                      </a:endParaRPr>
                    </a:p>
                    <a:p>
                      <a:pPr algn="ctr"/>
                      <a:r>
                        <a:rPr lang="en-US" sz="1050" b="0" dirty="0">
                          <a:solidFill>
                            <a:schemeClr val="tx1"/>
                          </a:solidFill>
                          <a:latin typeface="Arial" panose="020B0604020202020204" pitchFamily="34" charset="0"/>
                          <a:cs typeface="Arial" panose="020B0604020202020204" pitchFamily="34" charset="0"/>
                        </a:rPr>
                        <a:t>Suzanne Klauke</a:t>
                      </a:r>
                    </a:p>
                    <a:p>
                      <a:pPr algn="ctr"/>
                      <a:r>
                        <a:rPr lang="en-US" sz="1050" b="0" dirty="0">
                          <a:solidFill>
                            <a:schemeClr val="tx1"/>
                          </a:solidFill>
                          <a:latin typeface="Arial" panose="020B0604020202020204" pitchFamily="34" charset="0"/>
                          <a:cs typeface="Arial" panose="020B0604020202020204" pitchFamily="34" charset="0"/>
                        </a:rPr>
                        <a:t>Transition Coordinator</a:t>
                      </a:r>
                    </a:p>
                    <a:p>
                      <a:pPr algn="ctr"/>
                      <a:r>
                        <a:rPr lang="en-US" sz="1050" b="0" dirty="0">
                          <a:solidFill>
                            <a:schemeClr val="tx1"/>
                          </a:solidFill>
                          <a:latin typeface="Arial" panose="020B0604020202020204" pitchFamily="34" charset="0"/>
                          <a:cs typeface="Arial" panose="020B0604020202020204" pitchFamily="34" charset="0"/>
                        </a:rPr>
                        <a:t>Phone: 224-765-2410 </a:t>
                      </a:r>
                    </a:p>
                    <a:p>
                      <a:pPr algn="ctr"/>
                      <a:r>
                        <a:rPr lang="en-US" sz="1050" b="0" dirty="0">
                          <a:solidFill>
                            <a:schemeClr val="tx1"/>
                          </a:solidFill>
                          <a:latin typeface="Arial" panose="020B0604020202020204" pitchFamily="34" charset="0"/>
                          <a:cs typeface="Arial" panose="020B0604020202020204" pitchFamily="34" charset="0"/>
                        </a:rPr>
                        <a:t> Email: sklauke@dist113.org</a:t>
                      </a:r>
                    </a:p>
                    <a:p>
                      <a:endParaRPr lang="en-US"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b="0" dirty="0">
                        <a:solidFill>
                          <a:schemeClr val="tx1"/>
                        </a:solidFill>
                        <a:latin typeface="Arial" panose="020B0604020202020204" pitchFamily="34" charset="0"/>
                        <a:cs typeface="Arial" panose="020B0604020202020204" pitchFamily="34" charset="0"/>
                      </a:endParaRPr>
                    </a:p>
                    <a:p>
                      <a:pPr algn="ctr"/>
                      <a:r>
                        <a:rPr lang="en-US" sz="1050" b="0" dirty="0">
                          <a:solidFill>
                            <a:schemeClr val="tx1"/>
                          </a:solidFill>
                          <a:latin typeface="Arial" panose="020B0604020202020204" pitchFamily="34" charset="0"/>
                          <a:cs typeface="Arial" panose="020B0604020202020204" pitchFamily="34" charset="0"/>
                        </a:rPr>
                        <a:t>Diego Albarran</a:t>
                      </a:r>
                    </a:p>
                    <a:p>
                      <a:pPr algn="ctr"/>
                      <a:r>
                        <a:rPr lang="en-US" sz="1050" b="0" dirty="0">
                          <a:solidFill>
                            <a:schemeClr val="tx1"/>
                          </a:solidFill>
                          <a:latin typeface="Arial" panose="020B0604020202020204" pitchFamily="34" charset="0"/>
                          <a:cs typeface="Arial" panose="020B0604020202020204" pitchFamily="34" charset="0"/>
                        </a:rPr>
                        <a:t>Admin Assistant</a:t>
                      </a:r>
                    </a:p>
                    <a:p>
                      <a:pPr algn="ctr"/>
                      <a:r>
                        <a:rPr lang="en-US" sz="1050" b="0" dirty="0">
                          <a:solidFill>
                            <a:schemeClr val="tx1"/>
                          </a:solidFill>
                          <a:latin typeface="Arial" panose="020B0604020202020204" pitchFamily="34" charset="0"/>
                          <a:cs typeface="Arial" panose="020B0604020202020204" pitchFamily="34" charset="0"/>
                        </a:rPr>
                        <a:t>(English/Spanish)</a:t>
                      </a:r>
                    </a:p>
                    <a:p>
                      <a:pPr algn="ctr"/>
                      <a:r>
                        <a:rPr lang="en-US" sz="1050" b="0" dirty="0">
                          <a:solidFill>
                            <a:schemeClr val="tx1"/>
                          </a:solidFill>
                          <a:latin typeface="Arial" panose="020B0604020202020204" pitchFamily="34" charset="0"/>
                          <a:cs typeface="Arial" panose="020B0604020202020204" pitchFamily="34" charset="0"/>
                        </a:rPr>
                        <a:t>Phone:224-765-2410</a:t>
                      </a:r>
                    </a:p>
                    <a:p>
                      <a:pPr algn="ctr"/>
                      <a:r>
                        <a:rPr lang="en-US" sz="1050" b="0" dirty="0">
                          <a:solidFill>
                            <a:schemeClr val="tx1"/>
                          </a:solidFill>
                          <a:latin typeface="Arial" panose="020B0604020202020204" pitchFamily="34" charset="0"/>
                          <a:cs typeface="Arial" panose="020B0604020202020204" pitchFamily="34" charset="0"/>
                        </a:rPr>
                        <a:t>Email: dalbarran@dist113.org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50" b="0" dirty="0">
                        <a:solidFill>
                          <a:schemeClr val="tx1"/>
                        </a:solidFill>
                        <a:latin typeface="Arial" panose="020B0604020202020204" pitchFamily="34" charset="0"/>
                        <a:cs typeface="Arial" panose="020B0604020202020204" pitchFamily="34" charset="0"/>
                      </a:endParaRPr>
                    </a:p>
                    <a:p>
                      <a:pPr algn="l"/>
                      <a:r>
                        <a:rPr lang="en-US" sz="1050" b="0" dirty="0">
                          <a:solidFill>
                            <a:schemeClr val="tx1"/>
                          </a:solidFill>
                          <a:latin typeface="Arial" panose="020B0604020202020204" pitchFamily="34" charset="0"/>
                          <a:cs typeface="Arial" panose="020B0604020202020204" pitchFamily="34" charset="0"/>
                        </a:rPr>
                        <a:t>Veronica Albarran (English/Spanish)</a:t>
                      </a:r>
                    </a:p>
                    <a:p>
                      <a:pPr algn="ctr"/>
                      <a:r>
                        <a:rPr lang="en-US" sz="1050" b="0" dirty="0">
                          <a:solidFill>
                            <a:schemeClr val="tx1"/>
                          </a:solidFill>
                          <a:latin typeface="Arial" panose="020B0604020202020204" pitchFamily="34" charset="0"/>
                          <a:cs typeface="Arial" panose="020B0604020202020204" pitchFamily="34" charset="0"/>
                        </a:rPr>
                        <a:t>Support Services Coordinator </a:t>
                      </a:r>
                    </a:p>
                    <a:p>
                      <a:pPr algn="ctr"/>
                      <a:r>
                        <a:rPr lang="en-US" sz="1050" b="0" dirty="0">
                          <a:solidFill>
                            <a:schemeClr val="tx1"/>
                          </a:solidFill>
                          <a:latin typeface="Arial" panose="020B0604020202020204" pitchFamily="34" charset="0"/>
                          <a:cs typeface="Arial" panose="020B0604020202020204" pitchFamily="34" charset="0"/>
                        </a:rPr>
                        <a:t>Phone: 224-384-7288</a:t>
                      </a:r>
                    </a:p>
                    <a:p>
                      <a:pPr algn="ctr"/>
                      <a:r>
                        <a:rPr lang="en-US" sz="1050" b="0" dirty="0">
                          <a:solidFill>
                            <a:schemeClr val="tx1"/>
                          </a:solidFill>
                          <a:latin typeface="Arial" panose="020B0604020202020204" pitchFamily="34" charset="0"/>
                          <a:cs typeface="Arial" panose="020B0604020202020204" pitchFamily="34" charset="0"/>
                        </a:rPr>
                        <a:t>Email: valbarran@dist113.org</a:t>
                      </a:r>
                    </a:p>
                    <a:p>
                      <a:endParaRPr lang="en-US" sz="105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379795"/>
                  </a:ext>
                </a:extLst>
              </a:tr>
            </a:tbl>
          </a:graphicData>
        </a:graphic>
      </p:graphicFrame>
      <p:pic>
        <p:nvPicPr>
          <p:cNvPr id="3074" name="Picture 2" descr="See the source image">
            <a:extLst>
              <a:ext uri="{FF2B5EF4-FFF2-40B4-BE49-F238E27FC236}">
                <a16:creationId xmlns:a16="http://schemas.microsoft.com/office/drawing/2014/main" id="{2607193B-16BB-44A5-A186-8C49EC23B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8485" y="189408"/>
            <a:ext cx="1271762" cy="68445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EBA9BAE-AA50-4795-9894-21745C2FE874}"/>
              </a:ext>
            </a:extLst>
          </p:cNvPr>
          <p:cNvSpPr txBox="1"/>
          <p:nvPr/>
        </p:nvSpPr>
        <p:spPr>
          <a:xfrm>
            <a:off x="163908" y="336072"/>
            <a:ext cx="621437"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Page 4</a:t>
            </a:r>
          </a:p>
        </p:txBody>
      </p:sp>
      <p:pic>
        <p:nvPicPr>
          <p:cNvPr id="1026" name="Picture 2" descr="The Bean">
            <a:extLst>
              <a:ext uri="{FF2B5EF4-FFF2-40B4-BE49-F238E27FC236}">
                <a16:creationId xmlns:a16="http://schemas.microsoft.com/office/drawing/2014/main" id="{9FA5CE57-411F-412F-8051-2FA436C74A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10" y="1456574"/>
            <a:ext cx="3268494" cy="1839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May 2023 events">
            <a:extLst>
              <a:ext uri="{FF2B5EF4-FFF2-40B4-BE49-F238E27FC236}">
                <a16:creationId xmlns:a16="http://schemas.microsoft.com/office/drawing/2014/main" id="{27A90D1C-2E2E-45A7-8C10-8292F7FC66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128" y="1456574"/>
            <a:ext cx="3136657" cy="1839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June 2023 events">
            <a:extLst>
              <a:ext uri="{FF2B5EF4-FFF2-40B4-BE49-F238E27FC236}">
                <a16:creationId xmlns:a16="http://schemas.microsoft.com/office/drawing/2014/main" id="{87C84859-E66F-49C7-B406-8A0E143113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863" y="3700744"/>
            <a:ext cx="3268494" cy="19607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July 2023 events">
            <a:extLst>
              <a:ext uri="{FF2B5EF4-FFF2-40B4-BE49-F238E27FC236}">
                <a16:creationId xmlns:a16="http://schemas.microsoft.com/office/drawing/2014/main" id="{97F93E47-2E71-41A5-83FC-0A5CFF2A22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6928" y="3677056"/>
            <a:ext cx="3089857" cy="19844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93C26AB-2ACD-4913-B874-7AA444A030CA}"/>
              </a:ext>
            </a:extLst>
          </p:cNvPr>
          <p:cNvSpPr txBox="1"/>
          <p:nvPr/>
        </p:nvSpPr>
        <p:spPr>
          <a:xfrm>
            <a:off x="85762" y="3269857"/>
            <a:ext cx="1801404" cy="307777"/>
          </a:xfrm>
          <a:prstGeom prst="rect">
            <a:avLst/>
          </a:prstGeom>
          <a:noFill/>
        </p:spPr>
        <p:txBody>
          <a:bodyPr wrap="square">
            <a:spAutoFit/>
          </a:bodyPr>
          <a:lstStyle/>
          <a:p>
            <a:r>
              <a:rPr lang="en-US" sz="1400" b="1" dirty="0">
                <a:hlinkClick r:id="rId10"/>
              </a:rPr>
              <a:t>April 2023 Events</a:t>
            </a:r>
            <a:endParaRPr lang="en-US" sz="1400" b="1" dirty="0"/>
          </a:p>
        </p:txBody>
      </p:sp>
      <p:sp>
        <p:nvSpPr>
          <p:cNvPr id="30" name="TextBox 29">
            <a:extLst>
              <a:ext uri="{FF2B5EF4-FFF2-40B4-BE49-F238E27FC236}">
                <a16:creationId xmlns:a16="http://schemas.microsoft.com/office/drawing/2014/main" id="{E4EA8513-7423-4E4C-AED5-DA9B3E3FF7BA}"/>
              </a:ext>
            </a:extLst>
          </p:cNvPr>
          <p:cNvSpPr txBox="1"/>
          <p:nvPr/>
        </p:nvSpPr>
        <p:spPr>
          <a:xfrm>
            <a:off x="3504209" y="3306160"/>
            <a:ext cx="1466627" cy="307777"/>
          </a:xfrm>
          <a:prstGeom prst="rect">
            <a:avLst/>
          </a:prstGeom>
          <a:noFill/>
        </p:spPr>
        <p:txBody>
          <a:bodyPr wrap="square">
            <a:spAutoFit/>
          </a:bodyPr>
          <a:lstStyle/>
          <a:p>
            <a:r>
              <a:rPr lang="en-US" sz="1400" b="1" dirty="0">
                <a:hlinkClick r:id="rId11"/>
              </a:rPr>
              <a:t>May 2023 Events</a:t>
            </a:r>
            <a:endParaRPr lang="en-US" sz="1400" b="1" dirty="0"/>
          </a:p>
        </p:txBody>
      </p:sp>
      <p:sp>
        <p:nvSpPr>
          <p:cNvPr id="32" name="TextBox 31">
            <a:extLst>
              <a:ext uri="{FF2B5EF4-FFF2-40B4-BE49-F238E27FC236}">
                <a16:creationId xmlns:a16="http://schemas.microsoft.com/office/drawing/2014/main" id="{491F07BF-392B-447A-895A-DC47584E831E}"/>
              </a:ext>
            </a:extLst>
          </p:cNvPr>
          <p:cNvSpPr txBox="1"/>
          <p:nvPr/>
        </p:nvSpPr>
        <p:spPr>
          <a:xfrm>
            <a:off x="85762" y="5694020"/>
            <a:ext cx="1608690" cy="307777"/>
          </a:xfrm>
          <a:prstGeom prst="rect">
            <a:avLst/>
          </a:prstGeom>
          <a:noFill/>
        </p:spPr>
        <p:txBody>
          <a:bodyPr wrap="square">
            <a:spAutoFit/>
          </a:bodyPr>
          <a:lstStyle/>
          <a:p>
            <a:r>
              <a:rPr lang="en-US" sz="1400" b="1" dirty="0">
                <a:hlinkClick r:id="rId12"/>
              </a:rPr>
              <a:t>June 2023 Events</a:t>
            </a:r>
            <a:endParaRPr lang="en-US" sz="1400" b="1" dirty="0"/>
          </a:p>
        </p:txBody>
      </p:sp>
      <p:sp>
        <p:nvSpPr>
          <p:cNvPr id="34" name="TextBox 33">
            <a:extLst>
              <a:ext uri="{FF2B5EF4-FFF2-40B4-BE49-F238E27FC236}">
                <a16:creationId xmlns:a16="http://schemas.microsoft.com/office/drawing/2014/main" id="{2AB2C8E8-3170-4956-AC92-489270E3E139}"/>
              </a:ext>
            </a:extLst>
          </p:cNvPr>
          <p:cNvSpPr txBox="1"/>
          <p:nvPr/>
        </p:nvSpPr>
        <p:spPr>
          <a:xfrm>
            <a:off x="3616928" y="5692018"/>
            <a:ext cx="1743012" cy="307777"/>
          </a:xfrm>
          <a:prstGeom prst="rect">
            <a:avLst/>
          </a:prstGeom>
          <a:noFill/>
        </p:spPr>
        <p:txBody>
          <a:bodyPr wrap="square">
            <a:spAutoFit/>
          </a:bodyPr>
          <a:lstStyle/>
          <a:p>
            <a:r>
              <a:rPr lang="en-US" sz="1400" b="1" dirty="0">
                <a:hlinkClick r:id="rId13"/>
              </a:rPr>
              <a:t>July 2023 Events</a:t>
            </a:r>
            <a:endParaRPr lang="en-US" sz="1400" b="1" dirty="0"/>
          </a:p>
        </p:txBody>
      </p:sp>
      <p:sp>
        <p:nvSpPr>
          <p:cNvPr id="26" name="TextBox 25">
            <a:extLst>
              <a:ext uri="{FF2B5EF4-FFF2-40B4-BE49-F238E27FC236}">
                <a16:creationId xmlns:a16="http://schemas.microsoft.com/office/drawing/2014/main" id="{C53983D7-5E4B-4250-A6F6-2CBF7D220367}"/>
              </a:ext>
            </a:extLst>
          </p:cNvPr>
          <p:cNvSpPr txBox="1"/>
          <p:nvPr/>
        </p:nvSpPr>
        <p:spPr>
          <a:xfrm>
            <a:off x="1735927" y="933545"/>
            <a:ext cx="3665488" cy="369332"/>
          </a:xfrm>
          <a:prstGeom prst="rect">
            <a:avLst/>
          </a:prstGeom>
          <a:noFill/>
        </p:spPr>
        <p:txBody>
          <a:bodyPr wrap="square" rtlCol="0">
            <a:spAutoFit/>
          </a:bodyPr>
          <a:lstStyle/>
          <a:p>
            <a:pPr algn="ctr"/>
            <a:r>
              <a:rPr lang="en-US" b="1" dirty="0"/>
              <a:t>FULL CHICAGO EVENTS CALENDAR</a:t>
            </a:r>
          </a:p>
        </p:txBody>
      </p:sp>
    </p:spTree>
    <p:extLst>
      <p:ext uri="{BB962C8B-B14F-4D97-AF65-F5344CB8AC3E}">
        <p14:creationId xmlns:p14="http://schemas.microsoft.com/office/powerpoint/2010/main" val="37673437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6092</TotalTime>
  <Words>1102</Words>
  <Application>Microsoft Office PowerPoint</Application>
  <PresentationFormat>Letter Paper (8.5x11 in)</PresentationFormat>
  <Paragraphs>129</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Aharoni</vt:lpstr>
      <vt:lpstr>Arial</vt:lpstr>
      <vt:lpstr>Arial Narrow</vt:lpstr>
      <vt:lpstr>Calibri</vt:lpstr>
      <vt:lpstr>Calibri Light</vt:lpstr>
      <vt:lpstr>futura-pt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Brunetta Pasquesi</dc:creator>
  <cp:lastModifiedBy>Mitkova, Reni</cp:lastModifiedBy>
  <cp:revision>528</cp:revision>
  <cp:lastPrinted>2023-04-25T13:20:02Z</cp:lastPrinted>
  <dcterms:created xsi:type="dcterms:W3CDTF">2020-10-11T15:40:30Z</dcterms:created>
  <dcterms:modified xsi:type="dcterms:W3CDTF">2023-05-02T15:01:22Z</dcterms:modified>
</cp:coreProperties>
</file>